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2"/>
  </p:notesMasterIdLst>
  <p:sldIdLst>
    <p:sldId id="256" r:id="rId2"/>
    <p:sldId id="385" r:id="rId3"/>
    <p:sldId id="257" r:id="rId4"/>
    <p:sldId id="394" r:id="rId5"/>
    <p:sldId id="391" r:id="rId6"/>
    <p:sldId id="373" r:id="rId7"/>
    <p:sldId id="392" r:id="rId8"/>
    <p:sldId id="378" r:id="rId9"/>
    <p:sldId id="379" r:id="rId10"/>
    <p:sldId id="395" r:id="rId11"/>
    <p:sldId id="380" r:id="rId12"/>
    <p:sldId id="375" r:id="rId13"/>
    <p:sldId id="390" r:id="rId14"/>
    <p:sldId id="384" r:id="rId15"/>
    <p:sldId id="353" r:id="rId16"/>
    <p:sldId id="393" r:id="rId17"/>
    <p:sldId id="397" r:id="rId18"/>
    <p:sldId id="398" r:id="rId19"/>
    <p:sldId id="376" r:id="rId20"/>
    <p:sldId id="401" r:id="rId21"/>
    <p:sldId id="389" r:id="rId22"/>
    <p:sldId id="400" r:id="rId23"/>
    <p:sldId id="399" r:id="rId24"/>
    <p:sldId id="377" r:id="rId25"/>
    <p:sldId id="381" r:id="rId26"/>
    <p:sldId id="382" r:id="rId27"/>
    <p:sldId id="383" r:id="rId28"/>
    <p:sldId id="386" r:id="rId29"/>
    <p:sldId id="388" r:id="rId30"/>
    <p:sldId id="387" r:id="rId31"/>
  </p:sldIdLst>
  <p:sldSz cx="9144000" cy="6858000" type="screen4x3"/>
  <p:notesSz cx="7023100" cy="9309100"/>
  <p:embeddedFontLst>
    <p:embeddedFont>
      <p:font typeface="Helvetica Neue"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5" roundtripDataSignature="AMtx7mi9w1tTr4Hq2QekZ/wPvqZmsR2/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Niles" initials="TN" lastIdx="9" clrIdx="0">
    <p:extLst>
      <p:ext uri="{19B8F6BF-5375-455C-9EA6-DF929625EA0E}">
        <p15:presenceInfo xmlns:p15="http://schemas.microsoft.com/office/powerpoint/2012/main" userId="a04d90689d0808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EC8B2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04F8858-C987-4DFF-8F4B-5FBA525D2BDB}">
  <a:tblStyle styleId="{504F8858-C987-4DFF-8F4B-5FBA525D2BD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1913" autoAdjust="0"/>
  </p:normalViewPr>
  <p:slideViewPr>
    <p:cSldViewPr snapToGrid="0">
      <p:cViewPr varScale="1">
        <p:scale>
          <a:sx n="46" d="100"/>
          <a:sy n="46" d="100"/>
        </p:scale>
        <p:origin x="2514" y="4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10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0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11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10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10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455"/>
          </a:xfrm>
          <a:prstGeom prst="rect">
            <a:avLst/>
          </a:prstGeom>
          <a:noFill/>
          <a:ln>
            <a:noFill/>
          </a:ln>
        </p:spPr>
        <p:txBody>
          <a:bodyPr spcFirstLastPara="1" wrap="square" lIns="93308" tIns="46641" rIns="93308" bIns="4664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5455"/>
          </a:xfrm>
          <a:prstGeom prst="rect">
            <a:avLst/>
          </a:prstGeom>
          <a:noFill/>
          <a:ln>
            <a:noFill/>
          </a:ln>
        </p:spPr>
        <p:txBody>
          <a:bodyPr spcFirstLastPara="1" wrap="square" lIns="93308" tIns="46641" rIns="93308" bIns="4664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29"/>
            <a:ext cx="3043343" cy="465455"/>
          </a:xfrm>
          <a:prstGeom prst="rect">
            <a:avLst/>
          </a:prstGeom>
          <a:noFill/>
          <a:ln>
            <a:noFill/>
          </a:ln>
        </p:spPr>
        <p:txBody>
          <a:bodyPr spcFirstLastPara="1" wrap="square" lIns="93308" tIns="46641" rIns="93308" bIns="4664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39253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co.uscg.mil/Portals/9/DCO%20Documents/5p/5ps/NVIC/1994/NVIC%207-94%20Full%20Version.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ow.uscgaux.info/Uploads_wowII/P-DEPT/PaxForHire_trifold.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1450" indent="-171450">
              <a:buClr>
                <a:schemeClr val="dk1"/>
              </a:buClr>
              <a:buSzPts val="1200"/>
              <a:buFont typeface="Arial" panose="020B0604020202020204" pitchFamily="34" charset="0"/>
              <a:buChar char="•"/>
            </a:pPr>
            <a:r>
              <a:rPr lang="en-US" dirty="0"/>
              <a:t>Welcome to the 2024 Vessel Examiner Workshop for</a:t>
            </a:r>
            <a:r>
              <a:rPr lang="en-US" baseline="0" dirty="0"/>
              <a:t> </a:t>
            </a:r>
            <a:r>
              <a:rPr lang="en-US" dirty="0"/>
              <a:t>both the USCG Auxiliary &amp; US Power Squadrons (America’s Boating Club)</a:t>
            </a:r>
            <a:endParaRPr dirty="0"/>
          </a:p>
          <a:p>
            <a:pPr marL="171450" indent="-171450">
              <a:buClr>
                <a:schemeClr val="dk1"/>
              </a:buClr>
              <a:buSzPts val="1200"/>
              <a:buFont typeface="Arial" panose="020B0604020202020204" pitchFamily="34" charset="0"/>
              <a:buChar char="•"/>
            </a:pPr>
            <a:r>
              <a:rPr lang="en-US" dirty="0"/>
              <a:t>Includes topics VEs requested to be included and information based on questions received.</a:t>
            </a:r>
          </a:p>
          <a:p>
            <a:pPr marL="171450" indent="-171450">
              <a:buClr>
                <a:schemeClr val="dk1"/>
              </a:buClr>
              <a:buSzPts val="1200"/>
              <a:buFont typeface="Arial" panose="020B0604020202020204" pitchFamily="34" charset="0"/>
              <a:buChar char="•"/>
            </a:pPr>
            <a:r>
              <a:rPr lang="en-US" dirty="0"/>
              <a:t>Can be done either in a group facilitated by an experienced VE or individually.</a:t>
            </a:r>
          </a:p>
          <a:p>
            <a:pPr marL="171450" indent="-171450">
              <a:buClr>
                <a:schemeClr val="dk1"/>
              </a:buClr>
              <a:buSzPts val="1200"/>
              <a:buFont typeface="Arial" panose="020B0604020202020204" pitchFamily="34" charset="0"/>
              <a:buChar char="•"/>
            </a:pPr>
            <a:r>
              <a:rPr lang="en-US" dirty="0"/>
              <a:t>USCG Auxiliary be sure to complete the “Self-attestation” form and SUBMIT/ENTER into ADII</a:t>
            </a:r>
            <a:endParaRPr dirty="0"/>
          </a:p>
          <a:p>
            <a:pPr marL="0" indent="0">
              <a:buClr>
                <a:schemeClr val="dk1"/>
              </a:buClr>
              <a:buSzPts val="1200"/>
            </a:pPr>
            <a:endParaRPr lang="en-US" dirty="0"/>
          </a:p>
          <a:p>
            <a:pPr marL="0" indent="0">
              <a:buClr>
                <a:schemeClr val="dk1"/>
              </a:buClr>
              <a:buSzPts val="1200"/>
            </a:pPr>
            <a:r>
              <a:rPr lang="en-US" dirty="0"/>
              <a:t>(NEXT SLIDE)</a:t>
            </a:r>
            <a:endParaRPr dirty="0"/>
          </a:p>
          <a:p>
            <a:pPr marL="0" indent="0"/>
            <a:endParaRPr dirty="0"/>
          </a:p>
        </p:txBody>
      </p:sp>
      <p:sp>
        <p:nvSpPr>
          <p:cNvPr id="76" name="Google Shape;76;p1: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a:t>
            </a:fld>
            <a:endParaRPr/>
          </a:p>
        </p:txBody>
      </p:sp>
    </p:spTree>
    <p:extLst>
      <p:ext uri="{BB962C8B-B14F-4D97-AF65-F5344CB8AC3E}">
        <p14:creationId xmlns:p14="http://schemas.microsoft.com/office/powerpoint/2010/main" val="1365796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1450" indent="-171450">
              <a:buFont typeface="Arial" panose="020B0604020202020204" pitchFamily="34" charset="0"/>
              <a:buChar char="•"/>
            </a:pPr>
            <a:r>
              <a:rPr lang="en-US" dirty="0"/>
              <a:t>Educate the vessel owner about their responsibility to register their </a:t>
            </a:r>
            <a:r>
              <a:rPr lang="en-US" u="none" dirty="0"/>
              <a:t>EPRIB and/or PLB</a:t>
            </a:r>
            <a:r>
              <a:rPr lang="en-US" dirty="0"/>
              <a: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EPIRB or PLB must be registered with the national authority associated with the country code in the hex ID of the beacon.</a:t>
            </a:r>
          </a:p>
          <a:p>
            <a:pPr marL="171450" indent="-171450">
              <a:buFont typeface="Arial" panose="020B0604020202020204" pitchFamily="34" charset="0"/>
              <a:buChar char="•"/>
            </a:pPr>
            <a:r>
              <a:rPr lang="en-US" dirty="0"/>
              <a:t>EPIRB and PLB registration expire every 2 years. They’ll receive a reminder email, from NOAA, to renew their registration.</a:t>
            </a:r>
          </a:p>
          <a:p>
            <a:pPr marL="171450" indent="-171450">
              <a:buFont typeface="Arial" panose="020B0604020202020204" pitchFamily="34" charset="0"/>
              <a:buChar char="•"/>
            </a:pPr>
            <a:r>
              <a:rPr lang="en-US" dirty="0"/>
              <a:t>Each registered EPIRB and PLB are to have affixed on them their un-expired “registration decal”.</a:t>
            </a:r>
          </a:p>
          <a:p>
            <a:pPr marL="0" indent="0"/>
            <a:endParaRPr lang="en-US"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10</a:t>
            </a:fld>
            <a:endParaRPr/>
          </a:p>
        </p:txBody>
      </p:sp>
    </p:spTree>
    <p:extLst>
      <p:ext uri="{BB962C8B-B14F-4D97-AF65-F5344CB8AC3E}">
        <p14:creationId xmlns:p14="http://schemas.microsoft.com/office/powerpoint/2010/main" val="3502301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002060"/>
                </a:solidFill>
              </a:rPr>
              <a:t>Educate coastal &amp; Great Lakes vessel owners about the advantages of having an EPIRB and/or PLBs.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002060"/>
                </a:solidFill>
              </a:rPr>
              <a:t>EPIRB can be easily kept with you, or float off, if abandoning a vessel</a:t>
            </a:r>
            <a:r>
              <a:rPr lang="en-US" b="0" dirty="0"/>
              <a:t>.</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EPIRBs float.</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Can be kept in an easy to grab location or in an abandon ship (ditch) bag.</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dirty="0"/>
              <a:t>Some EPIRBs are designed to be kept in a float off location if the vessel sinks. They’ll automatically begin transmitting when in the water.</a:t>
            </a:r>
          </a:p>
          <a:p>
            <a:pPr marL="628650" lvl="1" indent="-171450">
              <a:buFont typeface="Arial" panose="020B0604020202020204" pitchFamily="34" charset="0"/>
              <a:buChar char="•"/>
            </a:pPr>
            <a:r>
              <a:rPr lang="en-US" sz="1200" b="0" dirty="0">
                <a:solidFill>
                  <a:srgbClr val="002060"/>
                </a:solidFill>
              </a:rPr>
              <a:t>PLB can be kept in a pocket to assist locating a MOB</a:t>
            </a:r>
            <a:r>
              <a:rPr lang="en-US" b="0" dirty="0"/>
              <a:t>.</a:t>
            </a:r>
          </a:p>
          <a:p>
            <a:pPr marL="1085850" lvl="2" indent="-171450">
              <a:buFont typeface="Arial" panose="020B0604020202020204" pitchFamily="34" charset="0"/>
              <a:buChar char="•"/>
            </a:pPr>
            <a:r>
              <a:rPr lang="en-US" b="0" dirty="0"/>
              <a:t>Persons on the vessel’s deck should have a PLB in a pocket (PFD, pants or shirt).</a:t>
            </a:r>
          </a:p>
          <a:p>
            <a:pPr marL="628650" lvl="1" indent="-171450">
              <a:buFont typeface="Arial" panose="020B0604020202020204" pitchFamily="34" charset="0"/>
              <a:buChar char="•"/>
            </a:pPr>
            <a:r>
              <a:rPr lang="en-US" b="0" dirty="0"/>
              <a:t>MMSI radios don’t tend to be easily kept with you away from the vessel.</a:t>
            </a:r>
          </a:p>
          <a:p>
            <a:pPr marL="171450" indent="-171450">
              <a:buFont typeface="Arial" panose="020B0604020202020204" pitchFamily="34" charset="0"/>
              <a:buChar char="•"/>
            </a:pPr>
            <a:r>
              <a:rPr lang="en-US" b="0" dirty="0"/>
              <a:t>NOAA SARSAT Beacon Card</a:t>
            </a:r>
          </a:p>
          <a:p>
            <a:pPr marL="628650" lvl="1" indent="-171450">
              <a:buFont typeface="Arial" panose="020B0604020202020204" pitchFamily="34" charset="0"/>
              <a:buChar char="•"/>
            </a:pPr>
            <a:r>
              <a:rPr lang="en-US" b="0" dirty="0"/>
              <a:t>Should be given to coastal or Great Lake vessel owners.</a:t>
            </a:r>
          </a:p>
          <a:p>
            <a:pPr marL="628650" lvl="1" indent="-171450">
              <a:buFont typeface="Arial" panose="020B0604020202020204" pitchFamily="34" charset="0"/>
              <a:buChar char="•"/>
            </a:pPr>
            <a:r>
              <a:rPr lang="en-US" b="0" dirty="0"/>
              <a:t>To be used to encourage current or future EPIRB or PLB owners to register &amp; maintain their contact information.</a:t>
            </a:r>
          </a:p>
          <a:p>
            <a:pPr marL="628650" lvl="1" indent="-171450">
              <a:buFont typeface="Arial" panose="020B0604020202020204" pitchFamily="34" charset="0"/>
              <a:buChar char="•"/>
            </a:pPr>
            <a:r>
              <a:rPr lang="en-US" b="0" dirty="0"/>
              <a:t>Very limited supply available. Units can make copies to supplement the supply.</a:t>
            </a:r>
          </a:p>
          <a:p>
            <a:pPr marL="0" indent="0"/>
            <a:endParaRPr lang="en-US"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11</a:t>
            </a:fld>
            <a:endParaRPr/>
          </a:p>
        </p:txBody>
      </p:sp>
    </p:spTree>
    <p:extLst>
      <p:ext uri="{BB962C8B-B14F-4D97-AF65-F5344CB8AC3E}">
        <p14:creationId xmlns:p14="http://schemas.microsoft.com/office/powerpoint/2010/main" val="418622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“Rechargeable” and “Non-Rechargeable” fire extinguishers </a:t>
            </a:r>
            <a:r>
              <a:rPr lang="en-US" u="sng" baseline="0" dirty="0"/>
              <a:t>without a “date [year] of manufacture” are EXPIRED.</a:t>
            </a:r>
            <a:endParaRPr lang="en-US"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previous flier </a:t>
            </a:r>
            <a:r>
              <a:rPr lang="en-US" u="sng" dirty="0"/>
              <a:t>incorrectly</a:t>
            </a:r>
            <a:r>
              <a:rPr lang="en-US" dirty="0"/>
              <a:t> stated fire extinguishers without a “date [year] of manufacture” were still valid (counted).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If extinguisher has a unexpired “Verification-of-Service” collar (month &amp; year) then it’s still serviceable (counts/passes).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Extinguishers “expire” on December 31 twelve (12) years after “date [year] of manufacture”.</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After “expired” does NOT count towards required number of extinguishers. Can still be on the vessel.</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aseline="0" dirty="0"/>
              <a:t>VEs shall:</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Check the fire extinguisher has an unexpired “date [year] of manufacture” or “Verification-of-Service” collar.</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Check the “Rechargeable” fire extinguisher has a current </a:t>
            </a:r>
            <a:r>
              <a:rPr lang="en-US" baseline="0" dirty="0"/>
              <a:t>“annual” maintenance [inspection] tag.</a:t>
            </a:r>
            <a:endParaRPr lang="en-US" dirty="0"/>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Check the fire extinguisher meets all serviceable requirements.</a:t>
            </a:r>
          </a:p>
          <a:p>
            <a:pPr marL="914400" marR="0" lvl="1"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200" b="0" i="0" u="none" strike="noStrike" cap="none" dirty="0">
              <a:solidFill>
                <a:schemeClr val="dk1"/>
              </a:solidFill>
              <a:latin typeface="Calibri"/>
              <a:ea typeface="Calibri"/>
              <a:cs typeface="Calibri"/>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dirty="0">
                <a:solidFill>
                  <a:schemeClr val="dk1"/>
                </a:solidFill>
                <a:latin typeface="Calibri"/>
                <a:ea typeface="Calibri"/>
                <a:cs typeface="Calibri"/>
                <a:sym typeface="Calibri"/>
              </a:rPr>
              <a:t>(NEXT SLIDE)</a:t>
            </a:r>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2949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Usage of </a:t>
            </a:r>
            <a:r>
              <a:rPr lang="en-US" dirty="0" err="1"/>
              <a:t>Paddlecraft</a:t>
            </a:r>
            <a:r>
              <a:rPr lang="en-US" dirty="0"/>
              <a:t> is growing fast. It is an inexpensive entry method, but commonly done without proper knowledge.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VEs should be knowledgeable about doing </a:t>
            </a:r>
            <a:r>
              <a:rPr lang="en-US" dirty="0" err="1"/>
              <a:t>paddlecraft</a:t>
            </a:r>
            <a:r>
              <a:rPr lang="en-US" dirty="0"/>
              <a:t> VSCs.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We should be making every effort to increase our outreach to the </a:t>
            </a:r>
            <a:r>
              <a:rPr lang="en-US" dirty="0" err="1"/>
              <a:t>paddlecraft</a:t>
            </a:r>
            <a:r>
              <a:rPr lang="en-US" dirty="0"/>
              <a:t> community through VSCs.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(NEXT SLIDE)</a:t>
            </a:r>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26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0" indent="0"/>
            <a:r>
              <a:rPr lang="en-US" dirty="0"/>
              <a:t>٠  </a:t>
            </a:r>
            <a:r>
              <a:rPr lang="en-US" dirty="0">
                <a:solidFill>
                  <a:schemeClr val="tx1"/>
                </a:solidFill>
              </a:rPr>
              <a:t>7012 “Vessel Safety Check” form is being updated:</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chemeClr val="tx1"/>
                </a:solidFill>
              </a:rPr>
              <a:t>Each of these items are more appropriately classified as recommendations, there is no legal requirement for </a:t>
            </a:r>
            <a:r>
              <a:rPr lang="en-US" sz="1200" b="0" u="sng" dirty="0">
                <a:solidFill>
                  <a:schemeClr val="tx1"/>
                </a:solidFill>
              </a:rPr>
              <a:t>the boat operator </a:t>
            </a:r>
            <a:r>
              <a:rPr lang="en-US" sz="1200" b="0" dirty="0">
                <a:solidFill>
                  <a:schemeClr val="tx1"/>
                </a:solidFill>
              </a:rPr>
              <a:t>in regard to these items. There are some </a:t>
            </a:r>
            <a:r>
              <a:rPr lang="en-US" sz="1200" b="0" u="sng" dirty="0">
                <a:solidFill>
                  <a:schemeClr val="tx1"/>
                </a:solidFill>
              </a:rPr>
              <a:t>manufacturer requirements</a:t>
            </a:r>
            <a:r>
              <a:rPr lang="en-US" sz="1200" b="0" dirty="0">
                <a:solidFill>
                  <a:schemeClr val="tx1"/>
                </a:solidFill>
              </a:rPr>
              <a:t>, but current interpretation from BSX is that </a:t>
            </a:r>
            <a:r>
              <a:rPr lang="en-US" sz="1200" b="0" u="sng" dirty="0">
                <a:solidFill>
                  <a:schemeClr val="tx1"/>
                </a:solidFill>
              </a:rPr>
              <a:t>we cannot hold the operator responsible for these items</a:t>
            </a:r>
            <a:r>
              <a:rPr lang="en-US" sz="1200" b="0" dirty="0">
                <a:solidFill>
                  <a:schemeClr val="tx1"/>
                </a:solidFill>
              </a:rPr>
              <a:t>.</a:t>
            </a:r>
            <a:endParaRPr lang="en-US" dirty="0">
              <a:solidFill>
                <a:schemeClr val="tx1"/>
              </a:solidFill>
            </a:endParaRP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chemeClr val="tx1"/>
                </a:solidFill>
              </a:rPr>
              <a:t>15 a. – Deck free of Hazards/Clean Bilge</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chemeClr val="tx1"/>
                </a:solidFill>
              </a:rPr>
              <a:t>15 b. – Electrical Systems</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chemeClr val="tx1"/>
                </a:solidFill>
              </a:rPr>
              <a:t>15 c. – Fuel Systems</a:t>
            </a: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chemeClr val="tx1"/>
                </a:solidFill>
              </a:rPr>
              <a:t>15 d. – Galley/Heating Systems</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chemeClr val="tx1"/>
                </a:solidFill>
              </a:rPr>
              <a:t>Adding MMSI/EPIRB/PLB as a “must discuss” item.</a:t>
            </a:r>
            <a:endParaRPr lang="en-US" dirty="0">
              <a:solidFill>
                <a:schemeClr val="tx1"/>
              </a:solidFill>
            </a:endParaRPr>
          </a:p>
          <a:p>
            <a:pPr marL="628650" lvl="1" indent="-171450">
              <a:buFont typeface="Arial" panose="020B0604020202020204" pitchFamily="34" charset="0"/>
              <a:buChar char="•"/>
            </a:pPr>
            <a:endParaRPr lang="en-US" b="0" dirty="0">
              <a:solidFill>
                <a:schemeClr val="tx1"/>
              </a:solidFill>
            </a:endParaRPr>
          </a:p>
          <a:p>
            <a:pPr marL="0" indent="0"/>
            <a:r>
              <a:rPr lang="en-US" dirty="0">
                <a:solidFill>
                  <a:schemeClr val="tx1"/>
                </a:solidFill>
              </a:rPr>
              <a:t>(NEXT SLIDE)</a:t>
            </a:r>
            <a:endParaRPr dirty="0">
              <a:solidFill>
                <a:schemeClr val="tx1"/>
              </a:solidFill>
            </a:endParaRPr>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14</a:t>
            </a:fld>
            <a:endParaRPr/>
          </a:p>
        </p:txBody>
      </p:sp>
    </p:spTree>
    <p:extLst>
      <p:ext uri="{BB962C8B-B14F-4D97-AF65-F5344CB8AC3E}">
        <p14:creationId xmlns:p14="http://schemas.microsoft.com/office/powerpoint/2010/main" val="1037247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b="0" i="0" u="none" strike="noStrike" cap="none" dirty="0">
                <a:solidFill>
                  <a:schemeClr val="dk1"/>
                </a:solidFill>
                <a:latin typeface="Calibri"/>
                <a:ea typeface="Calibri"/>
                <a:cs typeface="Calibri"/>
                <a:sym typeface="Calibri"/>
              </a:rPr>
              <a:t>Electrical systems are part of the manufacturers requirements, so while it is </a:t>
            </a:r>
            <a:r>
              <a:rPr lang="en-US" sz="1200" b="1" i="0" u="none" strike="noStrike" cap="none" dirty="0">
                <a:solidFill>
                  <a:schemeClr val="dk1"/>
                </a:solidFill>
                <a:latin typeface="Calibri"/>
                <a:ea typeface="Calibri"/>
                <a:cs typeface="Calibri"/>
                <a:sym typeface="Calibri"/>
              </a:rPr>
              <a:t>“recommended”</a:t>
            </a:r>
            <a:r>
              <a:rPr lang="en-US" sz="1200" b="0" i="0" u="none" strike="noStrike" cap="none" dirty="0">
                <a:solidFill>
                  <a:schemeClr val="dk1"/>
                </a:solidFill>
                <a:latin typeface="Calibri"/>
                <a:ea typeface="Calibri"/>
                <a:cs typeface="Calibri"/>
                <a:sym typeface="Calibri"/>
              </a:rPr>
              <a:t> that batteries be tied down and positive terminals covered, </a:t>
            </a:r>
            <a:r>
              <a:rPr lang="en-US" sz="1200" b="0" i="0" u="sng" strike="noStrike" cap="none" dirty="0">
                <a:solidFill>
                  <a:schemeClr val="dk1"/>
                </a:solidFill>
                <a:latin typeface="Calibri"/>
                <a:ea typeface="Calibri"/>
                <a:cs typeface="Calibri"/>
                <a:sym typeface="Calibri"/>
              </a:rPr>
              <a:t>the VE cannot require the owner</a:t>
            </a:r>
            <a:r>
              <a:rPr lang="en-US" sz="1200" b="0" i="0" u="none" strike="noStrike" cap="none" dirty="0">
                <a:solidFill>
                  <a:schemeClr val="dk1"/>
                </a:solidFill>
                <a:latin typeface="Calibri"/>
                <a:ea typeface="Calibri"/>
                <a:cs typeface="Calibri"/>
                <a:sym typeface="Calibri"/>
              </a:rPr>
              <a:t> to do this. </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Does battery safety apply to boats with outboard engines?</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Yes, battery safety apply to boats with outboard engines unless the battery “is part of an outboard engine.”</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“Part of” means the battery(s) is directly built-in or attached to the equipment. </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cap="none" dirty="0">
              <a:solidFill>
                <a:schemeClr val="dk1"/>
              </a:solidFill>
              <a:latin typeface="Calibri"/>
              <a:ea typeface="Calibri"/>
              <a:cs typeface="Calibri"/>
              <a:sym typeface="Calibri"/>
            </a:endParaRP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Does battery safety apply to battery(s) for other than engine(s) or motor(s) systems?</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Yes, battery safety apply unless the battery is “part of portable equipment.”</a:t>
            </a:r>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u="none" dirty="0"/>
              <a:t>An </a:t>
            </a:r>
            <a:r>
              <a:rPr lang="en-US" u="sng" dirty="0"/>
              <a:t>Incorrect</a:t>
            </a:r>
            <a:r>
              <a:rPr lang="en-US" dirty="0"/>
              <a:t> quotation of the CFR has been passed around. The entire CFR must be taken into account.</a:t>
            </a:r>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7425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Lithium-Ion batteries are becoming very common aboard vessels.</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cell phone, computer, camera, handheld radio, power battery &amp; etc. </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cap="none" dirty="0">
              <a:solidFill>
                <a:schemeClr val="dk1"/>
              </a:solidFill>
              <a:latin typeface="Calibri"/>
              <a:ea typeface="Calibri"/>
              <a:cs typeface="Calibri"/>
              <a:sym typeface="Calibri"/>
            </a:endParaRP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Share Lithium-Ion battery safety with the boat owner/operator.</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Avoid unsupervised charging.</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Use proper chargers to avoid overcharging.</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Ensure batteries and devices using them are certified by Underwriters Laboratory (UL).</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Keep batteries and chargers away from heat sources and flammable materials.</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Follow manufacturers’ instructions for the care and maintenance.</a:t>
            </a:r>
          </a:p>
          <a:p>
            <a:pPr marL="704850" marR="0" lvl="1"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Properly dispose of damaged batteries.</a:t>
            </a:r>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altLang="en-US" sz="1200" b="0" dirty="0">
                <a:solidFill>
                  <a:srgbClr val="002060"/>
                </a:solidFill>
                <a:latin typeface="Calibri" panose="020F0502020204030204" pitchFamily="34" charset="0"/>
                <a:cs typeface="Calibri" panose="020F0502020204030204" pitchFamily="34" charset="0"/>
              </a:rPr>
              <a:t>Lithium-Ion batteries do NOT like water</a:t>
            </a:r>
            <a:r>
              <a:rPr lang="en-US" b="0" dirty="0"/>
              <a:t>. Protect them from exposure to water.</a:t>
            </a:r>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858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USPS VEs must complete “Appendix A” along with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USCG Auxiliary VEs must complete “Appendix B” along with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474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USPS VEs must complete “Appendix A” along with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USCG Auxiliary VEs must complete “Appendix B” along with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9922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To model the behavior we want from our fellow boaters: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VEs should strongly consider wearing an inflatable life jacket to encourage boaters to wear inflatables PFDs.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VEs </a:t>
            </a:r>
            <a:r>
              <a:rPr lang="en-US" i="0" u="sng" dirty="0">
                <a:latin typeface="arial"/>
                <a:ea typeface="arial"/>
                <a:cs typeface="arial"/>
                <a:sym typeface="arial"/>
              </a:rPr>
              <a:t>shall wear a life jacket </a:t>
            </a:r>
            <a:r>
              <a:rPr lang="en-US" u="sng" dirty="0">
                <a:latin typeface="arial"/>
                <a:ea typeface="arial"/>
                <a:cs typeface="arial"/>
                <a:sym typeface="arial"/>
              </a:rPr>
              <a:t>when the VSC is taking place on/around the water</a:t>
            </a:r>
            <a:r>
              <a:rPr lang="en-US" dirty="0">
                <a:latin typeface="arial"/>
                <a:ea typeface="arial"/>
                <a:cs typeface="arial"/>
                <a:sym typeface="arial"/>
              </a:rPr>
              <a:t>, and are encouraged to do so when doing VSCs a shore.</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Helvetica Neue"/>
                <a:ea typeface="Helvetica Neue"/>
                <a:cs typeface="Helvetica Neue"/>
                <a:sym typeface="Helvetica Neue"/>
              </a:rPr>
              <a:t>Forward any questions and comments that you have up the chain of leadership.</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Helvetica Neue"/>
                <a:sym typeface="Helvetica Neue"/>
              </a:rPr>
              <a:t>VE’s should always find a way to say YES to giving a VSC (vessels 65 feet and under)</a:t>
            </a:r>
            <a:endParaRP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(NEXT SLIDE)</a:t>
            </a:r>
            <a:endParaRPr dirty="0"/>
          </a:p>
          <a:p>
            <a:pPr marL="0" lvl="0" indent="0" algn="l" rtl="0">
              <a:lnSpc>
                <a:spcPct val="100000"/>
              </a:lnSpc>
              <a:spcBef>
                <a:spcPts val="0"/>
              </a:spcBef>
              <a:spcAft>
                <a:spcPts val="0"/>
              </a:spcAft>
              <a:buSzPts val="1400"/>
              <a:buNone/>
            </a:pPr>
            <a:endParaRPr dirty="0"/>
          </a:p>
        </p:txBody>
      </p:sp>
      <p:sp>
        <p:nvSpPr>
          <p:cNvPr id="197" name="Google Shape;19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173906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VEs not completing the “Vessel Examiner Workshop” by June 30, 2024 will no longer be qualified to do VSCs, until workshop is completed &amp; recorded.</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All VEs must complete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USCG Auxiliary VEs must also complete “Appendix B” while USPS Ves should complete Appendix A”.</a:t>
            </a:r>
          </a:p>
          <a:p>
            <a:pPr marL="704850" marR="0" lvl="1"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USCG Auxiliary be sure to complete the “workshop self-attestation” form and SUBMIT via FSO-IS to be </a:t>
            </a:r>
            <a:r>
              <a:rPr lang="en-US" u="sng" dirty="0"/>
              <a:t>RECORDED into AUXDATA II prior to June 30, 2024.</a:t>
            </a:r>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0928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75: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4982" indent="-174982">
              <a:buClr>
                <a:schemeClr val="dk1"/>
              </a:buClr>
              <a:buSzPts val="1200"/>
              <a:buFont typeface="Arial"/>
              <a:buChar char="•"/>
            </a:pPr>
            <a:r>
              <a:rPr lang="en-US" dirty="0"/>
              <a:t>Have handouts available on web sites to give to boat owners/operators.</a:t>
            </a:r>
            <a:endParaRPr dirty="0"/>
          </a:p>
          <a:p>
            <a:pPr marL="0" indent="0">
              <a:buClr>
                <a:schemeClr val="dk1"/>
              </a:buClr>
              <a:buSzPts val="1200"/>
            </a:pPr>
            <a:endParaRPr lang="en-US" dirty="0"/>
          </a:p>
          <a:p>
            <a:pPr marL="0" indent="0">
              <a:buClr>
                <a:schemeClr val="dk1"/>
              </a:buClr>
              <a:buSzPts val="1200"/>
            </a:pPr>
            <a:r>
              <a:rPr lang="en-US" dirty="0"/>
              <a:t>(NEXT SLIDE)</a:t>
            </a:r>
            <a:endParaRPr dirty="0"/>
          </a:p>
          <a:p>
            <a:pPr marL="0" indent="0"/>
            <a:endParaRPr dirty="0"/>
          </a:p>
        </p:txBody>
      </p:sp>
      <p:sp>
        <p:nvSpPr>
          <p:cNvPr id="785" name="Google Shape;785;p75: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20</a:t>
            </a:fld>
            <a:endParaRPr/>
          </a:p>
        </p:txBody>
      </p:sp>
    </p:spTree>
    <p:extLst>
      <p:ext uri="{BB962C8B-B14F-4D97-AF65-F5344CB8AC3E}">
        <p14:creationId xmlns:p14="http://schemas.microsoft.com/office/powerpoint/2010/main" val="2760536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7:notes"/>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Clr>
                <a:schemeClr val="dk1"/>
              </a:buClr>
              <a:buSzPts val="1200"/>
            </a:pPr>
            <a:r>
              <a:rPr lang="en-US" dirty="0"/>
              <a:t>Use the Chain of Leadership for communications.</a:t>
            </a:r>
          </a:p>
          <a:p>
            <a:pPr marL="0" indent="0">
              <a:buClr>
                <a:schemeClr val="dk1"/>
              </a:buClr>
              <a:buSzPts val="1200"/>
            </a:pPr>
            <a:r>
              <a:rPr lang="en-US" dirty="0"/>
              <a:t>Squadron VSC Chair, District VSC Chair, Staff Commander VSC &amp; Rear Commander – Safety</a:t>
            </a:r>
          </a:p>
          <a:p>
            <a:pPr marL="0" indent="0">
              <a:buClr>
                <a:schemeClr val="dk1"/>
              </a:buClr>
              <a:buSzPts val="1200"/>
            </a:pPr>
            <a:endParaRPr lang="en-US" dirty="0"/>
          </a:p>
          <a:p>
            <a:pPr marL="0" indent="0">
              <a:buClr>
                <a:schemeClr val="dk1"/>
              </a:buClr>
              <a:buSzPts val="1200"/>
            </a:pPr>
            <a:r>
              <a:rPr lang="en-US" dirty="0"/>
              <a:t>Rear Commander subject to change after the USPS National Annual Meeting.</a:t>
            </a:r>
            <a:endParaRPr dirty="0"/>
          </a:p>
          <a:p>
            <a:pPr marL="0" indent="0">
              <a:buClr>
                <a:schemeClr val="dk1"/>
              </a:buClr>
              <a:buSzPts val="1200"/>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(NEXT SLIDE)</a:t>
            </a:r>
          </a:p>
        </p:txBody>
      </p:sp>
      <p:sp>
        <p:nvSpPr>
          <p:cNvPr id="800" name="Google Shape;800;p7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3895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7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0" indent="0"/>
            <a:endParaRPr dirty="0"/>
          </a:p>
        </p:txBody>
      </p:sp>
      <p:sp>
        <p:nvSpPr>
          <p:cNvPr id="793" name="Google Shape;793;p7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22</a:t>
            </a:fld>
            <a:endParaRPr/>
          </a:p>
        </p:txBody>
      </p:sp>
    </p:spTree>
    <p:extLst>
      <p:ext uri="{BB962C8B-B14F-4D97-AF65-F5344CB8AC3E}">
        <p14:creationId xmlns:p14="http://schemas.microsoft.com/office/powerpoint/2010/main" val="1725503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USPS VEs must complete “Appendix A” along with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dirty="0"/>
              <a:t>USCG Auxiliary VEs must complete “Appendix B” along with the “Vessel Examiner Workshop”.</a:t>
            </a:r>
          </a:p>
          <a:p>
            <a:pPr marL="2476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23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008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To model the behavior we want from our fellow boaters: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VEs should strongly consider wearing an inflatable life jacket to encourage boaters to wear inflatables PFDs.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VEs </a:t>
            </a:r>
            <a:r>
              <a:rPr lang="en-US" i="0" u="sng" dirty="0">
                <a:latin typeface="arial"/>
                <a:ea typeface="arial"/>
                <a:cs typeface="arial"/>
                <a:sym typeface="arial"/>
              </a:rPr>
              <a:t>shall wear a life jacket </a:t>
            </a:r>
            <a:r>
              <a:rPr lang="en-US" u="sng" dirty="0">
                <a:latin typeface="arial"/>
                <a:ea typeface="arial"/>
                <a:cs typeface="arial"/>
                <a:sym typeface="arial"/>
              </a:rPr>
              <a:t>when the VSC is taking place on/around the water</a:t>
            </a:r>
            <a:r>
              <a:rPr lang="en-US" dirty="0">
                <a:latin typeface="arial"/>
                <a:ea typeface="arial"/>
                <a:cs typeface="arial"/>
                <a:sym typeface="arial"/>
              </a:rPr>
              <a:t>, and are encouraged to do so when doing VSCs a shore.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The VE Polo shirt is not authorized for wear as a stand alone item with civilian clothing or on patrol, and no insignia, name tag, or breast device shall be worn with the shirt.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Must be sourced through the AUXCEN</a:t>
            </a:r>
          </a:p>
          <a:p>
            <a:pPr marL="628650" lvl="1"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Headgear (e.g. covers) should  ONLY display the member device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VEs shall comply with local policies regarding uniforms.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latin typeface="arial"/>
                <a:ea typeface="arial"/>
                <a:cs typeface="arial"/>
                <a:sym typeface="arial"/>
              </a:rPr>
              <a:t>For specific details on Uniform policies, refer to “BSX Policy Letter 23-02” available at: https://wow.uscgaux.info/content.php?unit=BX-GROUP&amp;category=2023-policy-letters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Helvetica Neue"/>
                <a:ea typeface="Helvetica Neue"/>
                <a:cs typeface="Helvetica Neue"/>
                <a:sym typeface="Helvetica Neue"/>
              </a:rPr>
              <a:t>Forward any questions and comments that you have up the chain of leadership.</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latin typeface="Helvetica Neue"/>
                <a:sym typeface="Helvetica Neue"/>
              </a:rPr>
              <a:t>VE’s should always find a way to say YES to giving a VSC, (vessels 65 feet and under)</a:t>
            </a:r>
            <a:endParaRPr dirty="0"/>
          </a:p>
          <a:p>
            <a:pPr marL="0" marR="0" lvl="0" indent="0" algn="l" rtl="0">
              <a:lnSpc>
                <a:spcPct val="100000"/>
              </a:lnSpc>
              <a:spcBef>
                <a:spcPts val="0"/>
              </a:spcBef>
              <a:spcAft>
                <a:spcPts val="0"/>
              </a:spcAft>
              <a:buClr>
                <a:schemeClr val="dk1"/>
              </a:buClr>
              <a:buSzPts val="1200"/>
              <a:buFont typeface="Calibri"/>
              <a:buNone/>
            </a:pPr>
            <a:endParaRPr lang="en-US"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(NEXT SLIDE)</a:t>
            </a:r>
            <a:endParaRPr dirty="0"/>
          </a:p>
          <a:p>
            <a:pPr marL="0" lvl="0" indent="0" algn="l" rtl="0">
              <a:lnSpc>
                <a:spcPct val="100000"/>
              </a:lnSpc>
              <a:spcBef>
                <a:spcPts val="0"/>
              </a:spcBef>
              <a:spcAft>
                <a:spcPts val="0"/>
              </a:spcAft>
              <a:buSzPts val="1400"/>
              <a:buNone/>
            </a:pPr>
            <a:endParaRPr dirty="0"/>
          </a:p>
        </p:txBody>
      </p:sp>
      <p:sp>
        <p:nvSpPr>
          <p:cNvPr id="197" name="Google Shape;19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472737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1450" indent="-171450">
              <a:buFont typeface="Arial" panose="020B0604020202020204" pitchFamily="34" charset="0"/>
              <a:buChar char="•"/>
            </a:pPr>
            <a:r>
              <a:rPr lang="en-US" dirty="0"/>
              <a:t>It is important that VEs accurately report their activities in AD2.  </a:t>
            </a:r>
          </a:p>
          <a:p>
            <a:pPr marL="171450" indent="-171450">
              <a:buFont typeface="Arial" panose="020B0604020202020204" pitchFamily="34" charset="0"/>
              <a:buChar char="•"/>
            </a:pPr>
            <a:r>
              <a:rPr lang="en-US" dirty="0"/>
              <a:t>Use the ANSC 7029 form to report::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002060"/>
                </a:solidFill>
              </a:rPr>
              <a:t>Travel time to &amp; from the VSC is reported under 99B category</a:t>
            </a:r>
            <a:r>
              <a:rPr lang="en-US" dirty="0"/>
              <a:t>.</a:t>
            </a:r>
          </a:p>
          <a:p>
            <a:pPr marL="628650" lvl="1" indent="-171450">
              <a:buFont typeface="Arial" panose="020B0604020202020204" pitchFamily="34" charset="0"/>
              <a:buChar char="•"/>
            </a:pPr>
            <a:r>
              <a:rPr lang="en-US" dirty="0"/>
              <a:t>Time spent waiting between VSCs is reported </a:t>
            </a:r>
            <a:r>
              <a:rPr lang="en-US" sz="1200" b="0" dirty="0">
                <a:solidFill>
                  <a:srgbClr val="002060"/>
                </a:solidFill>
              </a:rPr>
              <a:t>under 99B category</a:t>
            </a:r>
            <a:r>
              <a:rPr lang="en-US" dirty="0"/>
              <a:t>.</a:t>
            </a:r>
          </a:p>
          <a:p>
            <a:pPr marL="628650" lvl="1" indent="-171450">
              <a:buFont typeface="Arial" panose="020B0604020202020204" pitchFamily="34" charset="0"/>
              <a:buChar char="•"/>
            </a:pPr>
            <a:r>
              <a:rPr lang="en-US" dirty="0"/>
              <a:t>Mileage &amp; non-reimbursed costs associated with VSCs.</a:t>
            </a:r>
          </a:p>
          <a:p>
            <a:pPr marL="171450" indent="-171450">
              <a:buFont typeface="Arial" panose="020B0604020202020204" pitchFamily="34" charset="0"/>
              <a:buChar char="•"/>
            </a:pPr>
            <a:r>
              <a:rPr lang="en-US" sz="1200" b="0" dirty="0">
                <a:solidFill>
                  <a:srgbClr val="002060"/>
                </a:solidFill>
              </a:rPr>
              <a:t>If a Facility does NOT pass the inspection, it’s reported under 91A on the ANSC 7038 form.</a:t>
            </a:r>
          </a:p>
          <a:p>
            <a:pPr marL="171450" indent="-171450">
              <a:buFont typeface="Arial" panose="020B0604020202020204" pitchFamily="34" charset="0"/>
              <a:buChar char="•"/>
            </a:pPr>
            <a:r>
              <a:rPr lang="en-US" dirty="0"/>
              <a:t>List only 1 “lead” per submittal of VSC activity on ANSC Form 7038.</a:t>
            </a:r>
            <a:endParaRPr lang="en-US" sz="1200" b="0" dirty="0">
              <a:solidFill>
                <a:srgbClr val="002060"/>
              </a:solidFill>
            </a:endParaRPr>
          </a:p>
          <a:p>
            <a:pPr marL="171450" indent="-171450">
              <a:buFont typeface="Arial" panose="020B0604020202020204" pitchFamily="34" charset="0"/>
              <a:buChar char="•"/>
            </a:pPr>
            <a:r>
              <a:rPr lang="en-US" b="0" dirty="0"/>
              <a:t>If working with multiple “trainee”, each trainee must be reported on separate ANSC 7038 forms.</a:t>
            </a:r>
          </a:p>
          <a:p>
            <a:pPr marL="171450" indent="-171450">
              <a:buFont typeface="Arial" panose="020B0604020202020204" pitchFamily="34" charset="0"/>
              <a:buChar char="•"/>
            </a:pPr>
            <a:endParaRPr lang="en-US" b="0"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25</a:t>
            </a:fld>
            <a:endParaRPr/>
          </a:p>
        </p:txBody>
      </p:sp>
    </p:spTree>
    <p:extLst>
      <p:ext uri="{BB962C8B-B14F-4D97-AF65-F5344CB8AC3E}">
        <p14:creationId xmlns:p14="http://schemas.microsoft.com/office/powerpoint/2010/main" val="68058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0" indent="0"/>
            <a:r>
              <a:rPr lang="en-US" dirty="0"/>
              <a:t>٠  When reporting VSC activity in </a:t>
            </a:r>
            <a:r>
              <a:rPr lang="en-US" dirty="0" err="1"/>
              <a:t>Auxdata</a:t>
            </a:r>
            <a:r>
              <a:rPr lang="en-US" dirty="0"/>
              <a: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002060"/>
                </a:solidFill>
              </a:rPr>
              <a:t>Do NOT use “non-lead” for a position</a:t>
            </a:r>
            <a:r>
              <a:rPr lang="en-US" dirty="0"/>
              <a:t>.</a:t>
            </a:r>
          </a:p>
          <a:p>
            <a:pPr marL="628650" lvl="1" indent="-171450">
              <a:buFont typeface="Arial" panose="020B0604020202020204" pitchFamily="34" charset="0"/>
              <a:buChar char="•"/>
            </a:pPr>
            <a:r>
              <a:rPr lang="en-US" dirty="0"/>
              <a:t>List only 1 “trainee” per submittal of VSC activity.</a:t>
            </a:r>
          </a:p>
          <a:p>
            <a:pPr marL="628650" lvl="1" indent="-171450">
              <a:buFont typeface="Arial" panose="020B0604020202020204" pitchFamily="34" charset="0"/>
              <a:buChar char="•"/>
            </a:pPr>
            <a:r>
              <a:rPr lang="en-US" dirty="0"/>
              <a:t>List only 1 “lead” per submittal of VSC activity.</a:t>
            </a:r>
          </a:p>
          <a:p>
            <a:pPr marL="171450" indent="-171450">
              <a:buFont typeface="Arial" panose="020B0604020202020204" pitchFamily="34" charset="0"/>
              <a:buChar char="•"/>
            </a:pPr>
            <a:r>
              <a:rPr lang="en-US" sz="1200" b="0" dirty="0">
                <a:solidFill>
                  <a:srgbClr val="002060"/>
                </a:solidFill>
              </a:rPr>
              <a:t>An “assistant” reports their time as 99B on ANSC 7029 form.</a:t>
            </a:r>
          </a:p>
          <a:p>
            <a:pPr marL="171450" indent="-171450">
              <a:buFont typeface="Arial" panose="020B0604020202020204" pitchFamily="34" charset="0"/>
              <a:buChar char="•"/>
            </a:pPr>
            <a:endParaRPr lang="en-US" b="0"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26</a:t>
            </a:fld>
            <a:endParaRPr/>
          </a:p>
        </p:txBody>
      </p:sp>
    </p:spTree>
    <p:extLst>
      <p:ext uri="{BB962C8B-B14F-4D97-AF65-F5344CB8AC3E}">
        <p14:creationId xmlns:p14="http://schemas.microsoft.com/office/powerpoint/2010/main" val="1195856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0" indent="0"/>
            <a:r>
              <a:rPr lang="en-US" dirty="0"/>
              <a:t>٠  ANSC 7003 “Offer for Use” form has been updated:</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200" b="0" dirty="0">
                <a:solidFill>
                  <a:srgbClr val="002060"/>
                </a:solidFill>
              </a:rPr>
              <a:t>Revision 10-23</a:t>
            </a:r>
            <a:r>
              <a:rPr lang="en-US" dirty="0"/>
              <a:t>. Previous editions are obsolete.</a:t>
            </a:r>
          </a:p>
          <a:p>
            <a:pPr marL="628650" lvl="1" indent="-171450">
              <a:buFont typeface="Arial" panose="020B0604020202020204" pitchFamily="34" charset="0"/>
              <a:buChar char="•"/>
            </a:pPr>
            <a:r>
              <a:rPr lang="en-US" dirty="0"/>
              <a:t>PFD requirements have been combined into a single check item on the form.</a:t>
            </a:r>
          </a:p>
          <a:p>
            <a:pPr marL="1085850" lvl="2" indent="-171450">
              <a:buFont typeface="Arial" panose="020B0604020202020204" pitchFamily="34" charset="0"/>
              <a:buChar char="•"/>
            </a:pPr>
            <a:r>
              <a:rPr lang="en-US" dirty="0"/>
              <a:t>If the vessel </a:t>
            </a:r>
            <a:r>
              <a:rPr lang="en-US" u="sng" dirty="0"/>
              <a:t>is capable</a:t>
            </a:r>
            <a:r>
              <a:rPr lang="en-US" dirty="0"/>
              <a:t> of speeds over 35 MPH the PFDs must be 50 MPH or higher or PWC rated.</a:t>
            </a:r>
          </a:p>
          <a:p>
            <a:pPr marL="628650" lvl="1" indent="-171450">
              <a:buFont typeface="Arial" panose="020B0604020202020204" pitchFamily="34" charset="0"/>
              <a:buChar char="•"/>
            </a:pPr>
            <a:r>
              <a:rPr lang="en-US" dirty="0"/>
              <a:t>ECOS “Safety Lanyard” requirements have been added to form.</a:t>
            </a:r>
          </a:p>
          <a:p>
            <a:pPr marL="1085850" lvl="2" indent="-171450">
              <a:buFont typeface="Arial" panose="020B0604020202020204" pitchFamily="34" charset="0"/>
              <a:buChar char="•"/>
            </a:pPr>
            <a:r>
              <a:rPr lang="en-US" dirty="0"/>
              <a:t>Any facility with ECOS must have 2 lanyards.</a:t>
            </a:r>
          </a:p>
          <a:p>
            <a:pPr marL="171450" lvl="0" indent="-171450">
              <a:buFont typeface="Arial" panose="020B0604020202020204" pitchFamily="34" charset="0"/>
              <a:buChar char="•"/>
            </a:pPr>
            <a:r>
              <a:rPr lang="en-US" dirty="0"/>
              <a:t>“PWC Offer for Use” form is available at:</a:t>
            </a:r>
          </a:p>
          <a:p>
            <a:pPr marL="628650" lvl="1" indent="-171450">
              <a:buFont typeface="Arial" panose="020B0604020202020204" pitchFamily="34" charset="0"/>
              <a:buChar char="•"/>
            </a:pPr>
            <a:r>
              <a:rPr lang="en-US" dirty="0"/>
              <a:t>https://forms.cgaux.org/archive/a7008_rev_4_protected.pdf</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“AUXPAD (</a:t>
            </a:r>
            <a:r>
              <a:rPr lang="en-US" dirty="0" err="1"/>
              <a:t>paddlecraft</a:t>
            </a:r>
            <a:r>
              <a:rPr lang="en-US" dirty="0"/>
              <a:t>) Offer for Use” form is available at:</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https://forms.cgaux.org/archive/7009_Rev_2_protected.pdf</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dirty="0"/>
          </a:p>
          <a:p>
            <a:pPr marL="171450" lvl="0"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b="0"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27</a:t>
            </a:fld>
            <a:endParaRPr/>
          </a:p>
        </p:txBody>
      </p:sp>
    </p:spTree>
    <p:extLst>
      <p:ext uri="{BB962C8B-B14F-4D97-AF65-F5344CB8AC3E}">
        <p14:creationId xmlns:p14="http://schemas.microsoft.com/office/powerpoint/2010/main" val="778131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7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p75: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4982" indent="-174982">
              <a:buClr>
                <a:schemeClr val="dk1"/>
              </a:buClr>
              <a:buSzPts val="1200"/>
              <a:buFont typeface="Arial"/>
              <a:buChar char="•"/>
            </a:pPr>
            <a:r>
              <a:rPr lang="en-US" dirty="0"/>
              <a:t>Have handouts available on web sites to give to boat owners/operators.</a:t>
            </a:r>
            <a:endParaRPr dirty="0"/>
          </a:p>
          <a:p>
            <a:pPr marL="0" indent="0">
              <a:buClr>
                <a:schemeClr val="dk1"/>
              </a:buClr>
              <a:buSzPts val="1200"/>
            </a:pPr>
            <a:endParaRPr lang="en-US" dirty="0"/>
          </a:p>
          <a:p>
            <a:pPr marL="0" indent="0">
              <a:buClr>
                <a:schemeClr val="dk1"/>
              </a:buClr>
              <a:buSzPts val="1200"/>
            </a:pPr>
            <a:r>
              <a:rPr lang="en-US" dirty="0"/>
              <a:t>(NEXT SLIDE)</a:t>
            </a:r>
            <a:endParaRPr dirty="0"/>
          </a:p>
          <a:p>
            <a:pPr marL="0" indent="0"/>
            <a:endParaRPr dirty="0"/>
          </a:p>
        </p:txBody>
      </p:sp>
      <p:sp>
        <p:nvSpPr>
          <p:cNvPr id="785" name="Google Shape;785;p75: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28</a:t>
            </a:fld>
            <a:endParaRPr/>
          </a:p>
        </p:txBody>
      </p:sp>
    </p:spTree>
    <p:extLst>
      <p:ext uri="{BB962C8B-B14F-4D97-AF65-F5344CB8AC3E}">
        <p14:creationId xmlns:p14="http://schemas.microsoft.com/office/powerpoint/2010/main" val="320727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77:notes"/>
          <p:cNvSpPr txBox="1">
            <a:spLocks noGrp="1"/>
          </p:cNvSpPr>
          <p:nvPr>
            <p:ph type="body" idx="1"/>
          </p:nvPr>
        </p:nvSpPr>
        <p:spPr>
          <a:xfrm>
            <a:off x="702310" y="4480004"/>
            <a:ext cx="5618480" cy="3665458"/>
          </a:xfrm>
          <a:prstGeom prst="rect">
            <a:avLst/>
          </a:prstGeom>
          <a:noFill/>
          <a:ln>
            <a:noFill/>
          </a:ln>
        </p:spPr>
        <p:txBody>
          <a:bodyPr spcFirstLastPara="1" wrap="square" lIns="93308" tIns="93308" rIns="93308" bIns="93308" anchor="t" anchorCtr="0">
            <a:noAutofit/>
          </a:bodyPr>
          <a:lstStyle/>
          <a:p>
            <a:pPr marL="0" indent="0">
              <a:buClr>
                <a:schemeClr val="dk1"/>
              </a:buClr>
              <a:buSzPts val="1200"/>
            </a:pPr>
            <a:r>
              <a:rPr lang="en-US" dirty="0"/>
              <a:t>Use the Chain of Leadership for communications.</a:t>
            </a:r>
          </a:p>
          <a:p>
            <a:pPr marL="0" indent="0">
              <a:buClr>
                <a:schemeClr val="dk1"/>
              </a:buClr>
              <a:buSzPts val="1200"/>
            </a:pPr>
            <a:r>
              <a:rPr lang="en-US" dirty="0"/>
              <a:t>FSO-VE, SO-VE, DSO-VE, &amp; DVC-VE</a:t>
            </a:r>
          </a:p>
          <a:p>
            <a:pPr marL="0" indent="0">
              <a:buClr>
                <a:schemeClr val="dk1"/>
              </a:buClr>
              <a:buSzPts val="1200"/>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(NEXT SLIDE)</a:t>
            </a:r>
          </a:p>
          <a:p>
            <a:pPr marL="0" indent="0">
              <a:buClr>
                <a:schemeClr val="dk1"/>
              </a:buClr>
              <a:buSzPts val="1200"/>
            </a:pPr>
            <a:endParaRPr dirty="0"/>
          </a:p>
          <a:p>
            <a:pPr marL="0" indent="0">
              <a:buClr>
                <a:schemeClr val="dk1"/>
              </a:buClr>
              <a:buSzPts val="1200"/>
            </a:pPr>
            <a:endParaRPr dirty="0"/>
          </a:p>
        </p:txBody>
      </p:sp>
      <p:sp>
        <p:nvSpPr>
          <p:cNvPr id="800" name="Google Shape;800;p7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214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4982" indent="-174982">
              <a:buClr>
                <a:schemeClr val="dk1"/>
              </a:buClr>
              <a:buSzPts val="1200"/>
              <a:buFont typeface="Arial"/>
              <a:buChar char="•"/>
            </a:pPr>
            <a:r>
              <a:rPr lang="en-US" dirty="0"/>
              <a:t>Here are the topics that will be covered in this year’s workshop.</a:t>
            </a:r>
            <a:endParaRPr dirty="0"/>
          </a:p>
          <a:p>
            <a:pPr marL="0" indent="0">
              <a:buClr>
                <a:schemeClr val="dk1"/>
              </a:buClr>
              <a:buSzPts val="1200"/>
            </a:pPr>
            <a:endParaRPr lang="en-US" dirty="0"/>
          </a:p>
          <a:p>
            <a:pPr marL="0" indent="0">
              <a:buClr>
                <a:schemeClr val="dk1"/>
              </a:buClr>
              <a:buSzPts val="1200"/>
            </a:pPr>
            <a:r>
              <a:rPr lang="en-US" dirty="0"/>
              <a:t>(NEXT SLIDE)</a:t>
            </a:r>
            <a:endParaRPr dirty="0"/>
          </a:p>
          <a:p>
            <a:pPr marL="174982" indent="-97212">
              <a:buClr>
                <a:schemeClr val="dk1"/>
              </a:buClr>
              <a:buSzPts val="1200"/>
            </a:pPr>
            <a:endParaRPr dirty="0"/>
          </a:p>
        </p:txBody>
      </p:sp>
      <p:sp>
        <p:nvSpPr>
          <p:cNvPr id="86" name="Google Shape;86;p2: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3</a:t>
            </a:fld>
            <a:endParaRPr/>
          </a:p>
        </p:txBody>
      </p:sp>
    </p:spTree>
    <p:extLst>
      <p:ext uri="{BB962C8B-B14F-4D97-AF65-F5344CB8AC3E}">
        <p14:creationId xmlns:p14="http://schemas.microsoft.com/office/powerpoint/2010/main" val="4243840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7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0" indent="0"/>
            <a:endParaRPr dirty="0"/>
          </a:p>
        </p:txBody>
      </p:sp>
      <p:sp>
        <p:nvSpPr>
          <p:cNvPr id="793" name="Google Shape;793;p7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30</a:t>
            </a:fld>
            <a:endParaRPr/>
          </a:p>
        </p:txBody>
      </p:sp>
    </p:spTree>
    <p:extLst>
      <p:ext uri="{BB962C8B-B14F-4D97-AF65-F5344CB8AC3E}">
        <p14:creationId xmlns:p14="http://schemas.microsoft.com/office/powerpoint/2010/main" val="298417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Vessel Examiners (VE) should evaluate the risk to themselves and the boater when conducting a Vessel Safety Check</a:t>
            </a:r>
            <a:endParaRPr lang="en-US" u="none" dirty="0"/>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861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Vessel Examiners (VE) serve two roles, EDUCATOR and EXAMINER. </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Remember the VE’s motto: Prevention through Interaction.</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Raise boaters’ awareness of safety issues through one-on-one contact with volunteer Vessel Examiners.</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Do not rush VSCs. Spend the time to interact in the education process. Sometime it’s the VE learning.</a:t>
            </a:r>
          </a:p>
          <a:p>
            <a:pPr marL="247650" marR="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sz="1200" b="0" i="0" u="none" strike="noStrike" cap="none" dirty="0">
              <a:solidFill>
                <a:schemeClr val="dk1"/>
              </a:solidFill>
              <a:latin typeface="Calibri"/>
              <a:ea typeface="Calibri"/>
              <a:cs typeface="Calibri"/>
              <a:sym typeface="Calibri"/>
            </a:endParaRPr>
          </a:p>
          <a:p>
            <a:pPr marL="171450" marR="0" lvl="0" indent="-9525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sz="1600" b="1" u="none" dirty="0"/>
              <a:t>*</a:t>
            </a:r>
            <a:r>
              <a:rPr lang="en-US" u="none" dirty="0"/>
              <a:t> From an article by Richard Young, DVC-BD, in the “RBS Job One” Vol 9 Issue 1.</a:t>
            </a:r>
          </a:p>
          <a:p>
            <a:pPr marL="171450" marR="0" lvl="0" indent="-95250" algn="l" rtl="0">
              <a:lnSpc>
                <a:spcPct val="100000"/>
              </a:lnSpc>
              <a:spcBef>
                <a:spcPts val="0"/>
              </a:spcBef>
              <a:spcAft>
                <a:spcPts val="0"/>
              </a:spcAft>
              <a:buClr>
                <a:schemeClr val="dk1"/>
              </a:buClr>
              <a:buSzPts val="1200"/>
              <a:buFont typeface="Arial"/>
              <a:buNone/>
            </a:pPr>
            <a:endParaRPr lang="en-US" sz="1200" b="0" i="0" u="none" strike="noStrike" cap="none" dirty="0">
              <a:solidFill>
                <a:schemeClr val="dk1"/>
              </a:solidFill>
              <a:latin typeface="Calibri"/>
              <a:ea typeface="Calibri"/>
              <a:cs typeface="Calibri"/>
              <a:sym typeface="Calibri"/>
            </a:endParaRPr>
          </a:p>
          <a:p>
            <a:pPr marL="171450" marR="0" lvl="0" indent="-95250" algn="l" rtl="0">
              <a:lnSpc>
                <a:spcPct val="100000"/>
              </a:lnSpc>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(NEXT SLIDE)</a:t>
            </a:r>
            <a:endParaRPr lang="en-US" dirty="0"/>
          </a:p>
          <a:p>
            <a:endParaRPr lang="en-US" dirty="0"/>
          </a:p>
        </p:txBody>
      </p:sp>
      <p:sp>
        <p:nvSpPr>
          <p:cNvPr id="4" name="Slide Number Placeholder 3"/>
          <p:cNvSpPr>
            <a:spLocks noGrp="1"/>
          </p:cNvSpPr>
          <p:nvPr>
            <p:ph type="sldNum" idx="10"/>
          </p:nvPr>
        </p:nvSpPr>
        <p:spPr/>
        <p:txBody>
          <a:bodyPr/>
          <a:lstStyle/>
          <a:p>
            <a:pPr algn="r">
              <a:buSzPts val="1200"/>
            </a:pPr>
            <a:fld id="{00000000-1234-1234-1234-123412341234}" type="slidenum">
              <a:rPr lang="en-US" sz="1200" smtClean="0">
                <a:solidFill>
                  <a:schemeClr val="dk1"/>
                </a:solidFill>
                <a:latin typeface="Calibri"/>
                <a:ea typeface="Calibri"/>
                <a:cs typeface="Calibri"/>
                <a:sym typeface="Calibri"/>
              </a:rPr>
              <a:pPr algn="r">
                <a:buSzPts val="1200"/>
              </a:p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33861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1450" indent="-171450">
              <a:buFont typeface="Arial" panose="020B0604020202020204" pitchFamily="34" charset="0"/>
              <a:buChar char="•"/>
            </a:pPr>
            <a:r>
              <a:rPr lang="en-US" dirty="0"/>
              <a:t>Accessing “I Want a VSC” online has a new method.</a:t>
            </a:r>
          </a:p>
          <a:p>
            <a:pPr marL="171450" indent="-171450">
              <a:buFont typeface="Arial" panose="020B0604020202020204" pitchFamily="34" charset="0"/>
              <a:buChar char="•"/>
            </a:pPr>
            <a:r>
              <a:rPr lang="en-US" dirty="0"/>
              <a:t>Major changes are:</a:t>
            </a:r>
          </a:p>
          <a:p>
            <a:pPr marL="628650" lvl="1" indent="-171450">
              <a:buFont typeface="Arial" panose="020B0604020202020204" pitchFamily="34" charset="0"/>
              <a:buChar char="•"/>
            </a:pPr>
            <a:r>
              <a:rPr lang="en-US" dirty="0"/>
              <a:t>Beginning is 2024 the VSC decal will include a QR code.</a:t>
            </a:r>
          </a:p>
          <a:p>
            <a:pPr marL="1085850" lvl="2" indent="-171450">
              <a:buFont typeface="Arial" panose="020B0604020202020204" pitchFamily="34" charset="0"/>
              <a:buChar char="•"/>
            </a:pPr>
            <a:r>
              <a:rPr lang="en-US" dirty="0"/>
              <a:t>The QR provides direct access to the “I Want a VSC” website</a:t>
            </a:r>
            <a:r>
              <a:rPr lang="en-US" baseline="0" dirty="0"/>
              <a:t>.</a:t>
            </a:r>
          </a:p>
          <a:p>
            <a:pPr marL="1543050" lvl="3" indent="-171450">
              <a:buFont typeface="Arial" panose="020B0604020202020204" pitchFamily="34" charset="0"/>
              <a:buChar char="•"/>
            </a:pPr>
            <a:r>
              <a:rPr lang="en-US" baseline="0" dirty="0"/>
              <a:t>Easy method for sharing the </a:t>
            </a:r>
            <a:r>
              <a:rPr lang="en-US" dirty="0"/>
              <a:t>“I Want A VSC” </a:t>
            </a:r>
            <a:r>
              <a:rPr lang="en-US" baseline="0" dirty="0"/>
              <a:t>website to get new VSC requests.</a:t>
            </a:r>
          </a:p>
          <a:p>
            <a:pPr marL="1543050" lvl="3" indent="-171450">
              <a:buFont typeface="Arial" panose="020B0604020202020204" pitchFamily="34" charset="0"/>
              <a:buChar char="•"/>
            </a:pPr>
            <a:r>
              <a:rPr lang="en-US" baseline="0" dirty="0"/>
              <a:t>Easy method for boat owner to request a renewal VSC.</a:t>
            </a:r>
            <a:endParaRPr dirty="0"/>
          </a:p>
          <a:p>
            <a:pPr marL="0" indent="0"/>
            <a:endParaRPr lang="en-US"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6</a:t>
            </a:fld>
            <a:endParaRPr/>
          </a:p>
        </p:txBody>
      </p:sp>
    </p:spTree>
    <p:extLst>
      <p:ext uri="{BB962C8B-B14F-4D97-AF65-F5344CB8AC3E}">
        <p14:creationId xmlns:p14="http://schemas.microsoft.com/office/powerpoint/2010/main" val="172188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fontScale="92500" lnSpcReduction="10000"/>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٠  It is important that a Vessel Examiner consider whether the boat they are about to examine could be an “Uninspected Passenger Vessel” (UPV) . Since a UPV and a recreational boat can look the same, the VE needs to be alert to signs and ask questions to ensure the vessel is indeed ONLY used as a recreational vessel. UPVs can be used as a recreational vessel, but still can’t be issued a VSC decal.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A UPV is a commercial vessel or vessel for hire that must meet stricter requirements than a recreational vessel.</a:t>
            </a:r>
          </a:p>
          <a:p>
            <a:pPr marL="171450" indent="-171450">
              <a:buFont typeface="Arial" panose="020B0604020202020204" pitchFamily="34" charset="0"/>
              <a:buChar char="•"/>
            </a:pPr>
            <a:r>
              <a:rPr lang="en-US" sz="1200" b="0" dirty="0">
                <a:solidFill>
                  <a:srgbClr val="002060"/>
                </a:solidFill>
              </a:rPr>
              <a:t>UPVs are less than 100 GT and limited to 6 passengers or less, or 100-300 GT carrying 12 passengers or less. The operator must have a valid Merchant Mariner Credential</a:t>
            </a:r>
            <a:r>
              <a:rPr lang="en-US" sz="1200" b="1" dirty="0">
                <a:solidFill>
                  <a:srgbClr val="002060"/>
                </a:solidFill>
              </a:rPr>
              <a:t>.</a:t>
            </a:r>
          </a:p>
          <a:p>
            <a:pPr marL="171450" indent="-171450">
              <a:buFont typeface="Arial" panose="020B0604020202020204" pitchFamily="34" charset="0"/>
              <a:buChar char="•"/>
            </a:pPr>
            <a:r>
              <a:rPr lang="en-US" dirty="0"/>
              <a:t>UPVs can’t be inspected by a VE or have a VSC decal issued.</a:t>
            </a:r>
          </a:p>
          <a:p>
            <a:pPr marL="171450" indent="-171450">
              <a:buFont typeface="Arial" panose="020B0604020202020204" pitchFamily="34" charset="0"/>
              <a:buChar char="•"/>
            </a:pPr>
            <a:r>
              <a:rPr lang="en-US" dirty="0"/>
              <a:t>Be alert to vessels that may have the following conditions that means they’re an UPV:</a:t>
            </a:r>
          </a:p>
          <a:p>
            <a:pPr marL="628650" lvl="1" indent="-171450">
              <a:buFont typeface="Arial" panose="020B0604020202020204" pitchFamily="34" charset="0"/>
              <a:buChar char="•"/>
            </a:pPr>
            <a:r>
              <a:rPr lang="en-US" dirty="0"/>
              <a:t>Passenger(s) required to contribute to fuel, food, or beverages.</a:t>
            </a:r>
          </a:p>
          <a:p>
            <a:pPr marL="628650" lvl="1" indent="-171450">
              <a:buFont typeface="Arial" panose="020B0604020202020204" pitchFamily="34" charset="0"/>
              <a:buChar char="•"/>
            </a:pPr>
            <a:r>
              <a:rPr lang="en-US" dirty="0"/>
              <a:t>Passenger(s) required to pay/donate to be aboard</a:t>
            </a:r>
            <a:r>
              <a:rPr lang="en-US" baseline="0" dirty="0"/>
              <a:t>.</a:t>
            </a:r>
          </a:p>
          <a:p>
            <a:pPr marL="628650" lvl="1" indent="-171450">
              <a:buFont typeface="Arial" panose="020B0604020202020204" pitchFamily="34" charset="0"/>
              <a:buChar char="•"/>
            </a:pPr>
            <a:r>
              <a:rPr lang="en-US" baseline="0" dirty="0"/>
              <a:t>Charter boats with a paid captain/operator.</a:t>
            </a:r>
          </a:p>
          <a:p>
            <a:pPr marL="628650" lvl="1" indent="-171450">
              <a:buFont typeface="Arial" panose="020B0604020202020204" pitchFamily="34" charset="0"/>
              <a:buChar char="•"/>
            </a:pPr>
            <a:r>
              <a:rPr lang="en-US" baseline="0" dirty="0"/>
              <a:t>A boat used as a Bed &amp; Breakfast.</a:t>
            </a:r>
          </a:p>
          <a:p>
            <a:pPr marL="628650" lvl="1" indent="-171450">
              <a:buFont typeface="Arial" panose="020B0604020202020204" pitchFamily="34" charset="0"/>
              <a:buChar char="•"/>
            </a:pPr>
            <a:r>
              <a:rPr lang="en-US" baseline="0" dirty="0"/>
              <a:t>Water jet devices that are rented with a representative helping operate it. </a:t>
            </a:r>
            <a:endParaRPr dirty="0"/>
          </a:p>
          <a:p>
            <a:pPr marL="171450" indent="-171450">
              <a:buFont typeface="Arial" panose="020B0604020202020204" pitchFamily="34" charset="0"/>
              <a:buChar char="•"/>
            </a:pPr>
            <a:r>
              <a:rPr lang="en-US" dirty="0"/>
              <a:t>UPVs can be any type of vessel (sail, motor, PWC, or </a:t>
            </a:r>
            <a:r>
              <a:rPr lang="en-US" dirty="0" err="1"/>
              <a:t>paddlecraft</a:t>
            </a:r>
            <a:r>
              <a:rPr lang="en-US" dirty="0"/>
              <a:t>).</a:t>
            </a:r>
          </a:p>
          <a:p>
            <a:pPr marL="171450" indent="-171450">
              <a:buFont typeface="Arial" panose="020B0604020202020204" pitchFamily="34" charset="0"/>
              <a:buChar char="•"/>
            </a:pPr>
            <a:r>
              <a:rPr lang="en-US" dirty="0"/>
              <a:t>An illegal UPV is a violation of USCG rules, with </a:t>
            </a:r>
            <a:r>
              <a:rPr lang="en-US" u="sng" dirty="0"/>
              <a:t>potential impact upon safety of life and property</a:t>
            </a:r>
            <a:r>
              <a:rPr lang="en-US" dirty="0"/>
              <a:t>. Violators are be subject to significant penalties for each violation.</a:t>
            </a:r>
          </a:p>
          <a:p>
            <a:pPr marL="171450" indent="-171450">
              <a:buFont typeface="Arial" panose="020B0604020202020204" pitchFamily="34" charset="0"/>
              <a:buChar char="•"/>
            </a:pPr>
            <a:r>
              <a:rPr lang="en-US" dirty="0"/>
              <a:t>Sources of additional information about a UPV:</a:t>
            </a:r>
          </a:p>
          <a:p>
            <a:pPr marL="342900" lvl="0">
              <a:spcBef>
                <a:spcPts val="510"/>
              </a:spcBef>
              <a:buClr>
                <a:srgbClr val="002060"/>
              </a:buClr>
              <a:buSzPct val="100000"/>
            </a:pPr>
            <a:r>
              <a:rPr lang="en-US" sz="1200" b="1" dirty="0">
                <a:solidFill>
                  <a:srgbClr val="FF0000"/>
                </a:solidFill>
                <a:hlinkClick r:id="rId3"/>
              </a:rPr>
              <a:t>https://www.dco.uscg.mil/Portals/9/DCO%20Documents/5p/5ps/NVIC/1994/NVIC%207-94%20Full%20Version.pdf</a:t>
            </a:r>
            <a:endParaRPr lang="en-US" sz="1200" b="1" dirty="0">
              <a:solidFill>
                <a:srgbClr val="FF0000"/>
              </a:solidFill>
            </a:endParaRPr>
          </a:p>
          <a:p>
            <a:pPr marL="342900" lvl="0">
              <a:spcBef>
                <a:spcPts val="510"/>
              </a:spcBef>
              <a:buClr>
                <a:srgbClr val="002060"/>
              </a:buClr>
              <a:buSzPct val="100000"/>
            </a:pPr>
            <a:r>
              <a:rPr lang="en-US" sz="1200" b="1" dirty="0">
                <a:solidFill>
                  <a:srgbClr val="FF0000"/>
                </a:solidFill>
                <a:hlinkClick r:id="rId4"/>
              </a:rPr>
              <a:t>https://wow.uscgaux.info/Uploads_wowII/P-DEPT/PaxForHire_trifold.pdf</a:t>
            </a:r>
            <a:endParaRPr lang="en-US" sz="1200" b="1" dirty="0">
              <a:solidFill>
                <a:srgbClr val="FF0000"/>
              </a:solidFill>
            </a:endParaRPr>
          </a:p>
          <a:p>
            <a:pPr marL="171450" indent="-171450">
              <a:buFont typeface="Arial" panose="020B0604020202020204" pitchFamily="34" charset="0"/>
              <a:buChar char="•"/>
            </a:pPr>
            <a:endParaRPr dirty="0"/>
          </a:p>
          <a:p>
            <a:pPr marL="0" indent="0"/>
            <a:endParaRPr lang="en-US"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7</a:t>
            </a:fld>
            <a:endParaRPr/>
          </a:p>
        </p:txBody>
      </p:sp>
    </p:spTree>
    <p:extLst>
      <p:ext uri="{BB962C8B-B14F-4D97-AF65-F5344CB8AC3E}">
        <p14:creationId xmlns:p14="http://schemas.microsoft.com/office/powerpoint/2010/main" val="919925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fontScale="92500" lnSpcReduction="10000"/>
          </a:bodyPr>
          <a:lstStyle/>
          <a:p>
            <a:pPr marL="171450" indent="-171450">
              <a:buFont typeface="Arial" panose="020B0604020202020204" pitchFamily="34" charset="0"/>
              <a:buChar char="•"/>
            </a:pPr>
            <a:r>
              <a:rPr lang="en-US" dirty="0"/>
              <a:t>For boaters with a VHF radio, it is imperative that you discuss the DSC/MMSI as part of your education process. The USCG is counting on us to help reduce the amount of missing or incorrect data currently out there.</a:t>
            </a:r>
          </a:p>
          <a:p>
            <a:pPr marL="171450" indent="-171450">
              <a:buFont typeface="Arial" panose="020B0604020202020204" pitchFamily="34" charset="0"/>
              <a:buChar char="•"/>
            </a:pPr>
            <a:r>
              <a:rPr lang="en-US" dirty="0"/>
              <a:t>Educate the vessel owner about their responsibility to accurately maintain their MMSI registration.</a:t>
            </a:r>
          </a:p>
          <a:p>
            <a:pPr marL="171450" indent="-171450">
              <a:buFont typeface="Arial" panose="020B0604020202020204" pitchFamily="34" charset="0"/>
              <a:buChar char="•"/>
            </a:pPr>
            <a:r>
              <a:rPr lang="en-US" dirty="0"/>
              <a:t>Share with vessel owner the different methods of maintaining an accurate MMSI registration:</a:t>
            </a:r>
          </a:p>
          <a:p>
            <a:pPr marL="628650" lvl="1" indent="-171450">
              <a:buFont typeface="Arial" panose="020B0604020202020204" pitchFamily="34" charset="0"/>
              <a:buChar char="•"/>
            </a:pPr>
            <a:r>
              <a:rPr lang="en-US" dirty="0"/>
              <a:t>Selling the vessel. </a:t>
            </a:r>
            <a:r>
              <a:rPr lang="en-US" sz="1200" b="0" dirty="0">
                <a:solidFill>
                  <a:srgbClr val="002060"/>
                </a:solidFill>
              </a:rPr>
              <a:t>Both the seller and buyer must show proof that both parties concur with the transfer. If not, must remove original MMSI. Enter new MMSI into radio</a:t>
            </a:r>
            <a:r>
              <a:rPr lang="en-US" sz="1200" b="1" dirty="0">
                <a:solidFill>
                  <a:srgbClr val="002060"/>
                </a:solidFill>
              </a:rPr>
              <a:t>.</a:t>
            </a:r>
            <a:endParaRPr lang="en-US"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Buying a used radio</a:t>
            </a:r>
            <a:r>
              <a:rPr lang="en-US" b="0" baseline="0" dirty="0"/>
              <a:t>. Replace existing MMSI with new MMSI.</a:t>
            </a:r>
            <a:endParaRPr lang="en-US" baseline="0" dirty="0"/>
          </a:p>
          <a:p>
            <a:pPr marL="628650" lvl="1" indent="-171450">
              <a:buFont typeface="Arial" panose="020B0604020202020204" pitchFamily="34" charset="0"/>
              <a:buChar char="•"/>
            </a:pPr>
            <a:r>
              <a:rPr lang="en-US" baseline="0" dirty="0"/>
              <a:t>If unable to “transfer” MMSI registration MUST remove, per manufacture’s instructions, original MMSI and enter a new MMSI.</a:t>
            </a:r>
          </a:p>
          <a:p>
            <a:pPr marL="628650" lvl="1" indent="-171450">
              <a:buFont typeface="Arial" panose="020B0604020202020204" pitchFamily="34" charset="0"/>
              <a:buChar char="•"/>
            </a:pPr>
            <a:r>
              <a:rPr lang="en-US" baseline="0" dirty="0"/>
              <a:t>Whenever their contact or vessel information changes must update their MMSI registration thru their MMSI registration agent.</a:t>
            </a:r>
          </a:p>
          <a:p>
            <a:pPr marL="1085850" lvl="2" indent="-171450">
              <a:buFont typeface="Arial" panose="020B0604020202020204" pitchFamily="34" charset="0"/>
              <a:buChar char="•"/>
            </a:pPr>
            <a:r>
              <a:rPr lang="en-US" baseline="0" dirty="0"/>
              <a:t>MMSI registration agents: FCC, </a:t>
            </a:r>
            <a:r>
              <a:rPr lang="en-US" baseline="0" dirty="0" err="1"/>
              <a:t>BoatUS</a:t>
            </a:r>
            <a:r>
              <a:rPr lang="en-US" baseline="0" dirty="0"/>
              <a:t>, US Power Squadrons, Sea Tow (no longer issuing new MMSI), and Shine Micro Inc. </a:t>
            </a:r>
            <a:endParaRPr dirty="0"/>
          </a:p>
          <a:p>
            <a:pPr marL="171450" indent="-171450">
              <a:buFont typeface="Arial" panose="020B0604020202020204" pitchFamily="34" charset="0"/>
              <a:buChar char="•"/>
            </a:pPr>
            <a:r>
              <a:rPr lang="en-US" dirty="0"/>
              <a:t>MMSI must be obtained from FCC if the recreational vessel does either;</a:t>
            </a:r>
          </a:p>
          <a:p>
            <a:pPr marL="628650" lvl="1" indent="-171450">
              <a:buFont typeface="Arial" panose="020B0604020202020204" pitchFamily="34" charset="0"/>
              <a:buChar char="•"/>
            </a:pPr>
            <a:r>
              <a:rPr lang="en-US" dirty="0"/>
              <a:t>(1) travels to foreign ports</a:t>
            </a:r>
          </a:p>
          <a:p>
            <a:pPr marL="628650" lvl="1" indent="-171450">
              <a:buFont typeface="Arial" panose="020B0604020202020204" pitchFamily="34" charset="0"/>
              <a:buChar char="•"/>
            </a:pPr>
            <a:r>
              <a:rPr lang="en-US" dirty="0"/>
              <a:t>(2) makes international communications.</a:t>
            </a:r>
          </a:p>
          <a:p>
            <a:pPr marL="171450" lvl="0" indent="-171450">
              <a:buFont typeface="Arial" panose="020B0604020202020204" pitchFamily="34" charset="0"/>
              <a:buChar char="•"/>
            </a:pPr>
            <a:r>
              <a:rPr lang="en-US" dirty="0"/>
              <a:t>Use of </a:t>
            </a:r>
            <a:r>
              <a:rPr lang="en-US" u="sng" dirty="0"/>
              <a:t>inaccurate MMSIs</a:t>
            </a:r>
            <a:r>
              <a:rPr lang="en-US" dirty="0"/>
              <a:t> is a violation of FCC rules, with </a:t>
            </a:r>
            <a:r>
              <a:rPr lang="en-US" u="sng" dirty="0"/>
              <a:t>potential impact upon safety of life and property</a:t>
            </a:r>
            <a:r>
              <a:rPr lang="en-US" dirty="0"/>
              <a:t>. Violators are subject to penalties, including monetary penalties as high as $16,000 for each violation.</a:t>
            </a:r>
            <a:endParaRPr dirty="0"/>
          </a:p>
          <a:p>
            <a:pPr marL="0" indent="0"/>
            <a:endParaRPr lang="en-US"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8</a:t>
            </a:fld>
            <a:endParaRPr/>
          </a:p>
        </p:txBody>
      </p:sp>
    </p:spTree>
    <p:extLst>
      <p:ext uri="{BB962C8B-B14F-4D97-AF65-F5344CB8AC3E}">
        <p14:creationId xmlns:p14="http://schemas.microsoft.com/office/powerpoint/2010/main" val="287058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rm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dirty="0"/>
              <a:t>For boaters with a EPIRB and/or PLB, it is imperative that you discuss the EPIRB and PLB as part of your education process. USCG is counting on us to help reduce the amount of missing or invalid data currently out there.</a:t>
            </a:r>
          </a:p>
          <a:p>
            <a:pPr marL="171450" indent="-171450">
              <a:buFont typeface="Arial" panose="020B0604020202020204" pitchFamily="34" charset="0"/>
              <a:buChar char="•"/>
            </a:pPr>
            <a:r>
              <a:rPr lang="en-US" dirty="0"/>
              <a:t>Educate the vessel owner about their responsibility to maintain accurate </a:t>
            </a:r>
            <a:r>
              <a:rPr lang="en-US" u="none" dirty="0"/>
              <a:t>EPRIB and/or PLB </a:t>
            </a:r>
            <a:r>
              <a:rPr lang="en-US" dirty="0"/>
              <a:t>registration.</a:t>
            </a:r>
          </a:p>
          <a:p>
            <a:pPr marL="171450" indent="-171450">
              <a:buFont typeface="Arial" panose="020B0604020202020204" pitchFamily="34" charset="0"/>
              <a:buChar char="•"/>
            </a:pPr>
            <a:r>
              <a:rPr lang="en-US" dirty="0"/>
              <a:t>It is free to register EPIRB and PLB in the NOAA Beacon Registration.</a:t>
            </a:r>
          </a:p>
          <a:p>
            <a:pPr marL="171450" indent="-171450">
              <a:buFont typeface="Arial" panose="020B0604020202020204" pitchFamily="34" charset="0"/>
              <a:buChar char="•"/>
            </a:pPr>
            <a:r>
              <a:rPr lang="en-US" dirty="0"/>
              <a:t>Share with vessel owner the different methods of maintaining accurate EPIRB or PLB registration:</a:t>
            </a:r>
          </a:p>
          <a:p>
            <a:pPr marL="628650" lvl="1" indent="-171450">
              <a:buFont typeface="Arial" panose="020B0604020202020204" pitchFamily="34" charset="0"/>
              <a:buChar char="•"/>
            </a:pPr>
            <a:r>
              <a:rPr lang="en-US" dirty="0"/>
              <a:t>Transfer/Sell an EPIRB or PLB.</a:t>
            </a:r>
          </a:p>
          <a:p>
            <a:pPr marL="628650" lvl="1" indent="-171450">
              <a:buFont typeface="Arial" panose="020B0604020202020204" pitchFamily="34" charset="0"/>
              <a:buChar char="•"/>
            </a:pPr>
            <a:r>
              <a:rPr lang="en-US" dirty="0"/>
              <a:t>Buying a used EPIRB or PLB</a:t>
            </a:r>
            <a:r>
              <a:rPr lang="en-US" baseline="0" dirty="0"/>
              <a:t>. </a:t>
            </a:r>
            <a:r>
              <a:rPr lang="en-US" sz="1200" b="0" dirty="0">
                <a:solidFill>
                  <a:srgbClr val="002060"/>
                </a:solidFill>
              </a:rPr>
              <a:t>The website will alert to the fact the beacon has been registered before, simply ignore the warning. </a:t>
            </a:r>
            <a:endParaRPr lang="en-US" b="0" baseline="0" dirty="0"/>
          </a:p>
          <a:p>
            <a:pPr marL="628650" lvl="1" indent="-171450">
              <a:buFont typeface="Arial" panose="020B0604020202020204" pitchFamily="34" charset="0"/>
              <a:buChar char="•"/>
            </a:pPr>
            <a:r>
              <a:rPr lang="en-US" baseline="0" dirty="0"/>
              <a:t>Whenever their contact or vessel information changes must update their EPIRB or PLB registration thru NOAA. </a:t>
            </a:r>
            <a:endParaRPr dirty="0"/>
          </a:p>
          <a:p>
            <a:pPr marL="171450" lvl="0" indent="-171450">
              <a:buFont typeface="Arial" panose="020B0604020202020204" pitchFamily="34" charset="0"/>
              <a:buChar char="•"/>
            </a:pPr>
            <a:r>
              <a:rPr lang="en-US" dirty="0"/>
              <a:t>Use of </a:t>
            </a:r>
            <a:r>
              <a:rPr lang="en-US" u="sng" dirty="0"/>
              <a:t>inaccurate EPRIBs and/or PLBs</a:t>
            </a:r>
            <a:r>
              <a:rPr lang="en-US" dirty="0"/>
              <a:t> is a violation of FCC rules, with </a:t>
            </a:r>
            <a:r>
              <a:rPr lang="en-US" u="sng" dirty="0"/>
              <a:t>potential impact upon safety of life and property</a:t>
            </a:r>
            <a:r>
              <a:rPr lang="en-US" dirty="0"/>
              <a:t>. Violators are be subject to penalties, including monetary penalties as high as $16,000 for each violation.</a:t>
            </a:r>
            <a:endParaRPr dirty="0"/>
          </a:p>
          <a:p>
            <a:pPr marL="0" indent="0"/>
            <a:endParaRPr lang="en-US" dirty="0"/>
          </a:p>
          <a:p>
            <a:pPr marL="0" indent="0"/>
            <a:r>
              <a:rPr lang="en-US" dirty="0"/>
              <a:t>(NEXT SLIDE)</a:t>
            </a:r>
            <a:endParaRPr dirty="0"/>
          </a:p>
          <a:p>
            <a:pPr marL="0" indent="0"/>
            <a:endParaRPr dirty="0"/>
          </a:p>
        </p:txBody>
      </p:sp>
      <p:sp>
        <p:nvSpPr>
          <p:cNvPr id="126" name="Google Shape;126;p6:notes"/>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lgn="r">
              <a:buSzPts val="1400"/>
            </a:pPr>
            <a:fld id="{00000000-1234-1234-1234-123412341234}" type="slidenum">
              <a:rPr lang="en-US"/>
              <a:pPr algn="r">
                <a:buSzPts val="1400"/>
              </a:pPr>
              <a:t>9</a:t>
            </a:fld>
            <a:endParaRPr/>
          </a:p>
        </p:txBody>
      </p:sp>
    </p:spTree>
    <p:extLst>
      <p:ext uri="{BB962C8B-B14F-4D97-AF65-F5344CB8AC3E}">
        <p14:creationId xmlns:p14="http://schemas.microsoft.com/office/powerpoint/2010/main" val="2902443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9"/>
          <p:cNvSpPr txBox="1">
            <a:spLocks noGrp="1"/>
          </p:cNvSpPr>
          <p:nvPr>
            <p:ph type="ctrTitle"/>
          </p:nvPr>
        </p:nvSpPr>
        <p:spPr>
          <a:xfrm>
            <a:off x="685800" y="2130426"/>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8"/>
        <p:cNvGrpSpPr/>
        <p:nvPr/>
      </p:nvGrpSpPr>
      <p:grpSpPr>
        <a:xfrm>
          <a:off x="0" y="0"/>
          <a:ext cx="0" cy="0"/>
          <a:chOff x="0" y="0"/>
          <a:chExt cx="0" cy="0"/>
        </a:xfrm>
      </p:grpSpPr>
      <p:sp>
        <p:nvSpPr>
          <p:cNvPr id="69" name="Google Shape;69;p89"/>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9"/>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89"/>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9"/>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47DBA2-4A0E-441D-8486-D04D5887F7A4}" type="slidenum">
              <a:rPr lang="en-US" altLang="en-US"/>
              <a:pPr>
                <a:defRPr/>
              </a:pPr>
              <a:t>‹#›</a:t>
            </a:fld>
            <a:endParaRPr lang="en-US" altLang="en-US"/>
          </a:p>
        </p:txBody>
      </p:sp>
    </p:spTree>
    <p:extLst>
      <p:ext uri="{BB962C8B-B14F-4D97-AF65-F5344CB8AC3E}">
        <p14:creationId xmlns:p14="http://schemas.microsoft.com/office/powerpoint/2010/main" val="34771856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80"/>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0"/>
          <p:cNvSpPr txBox="1">
            <a:spLocks noGrp="1"/>
          </p:cNvSpPr>
          <p:nvPr>
            <p:ph type="body" idx="1"/>
          </p:nvPr>
        </p:nvSpPr>
        <p:spPr>
          <a:xfrm>
            <a:off x="457200" y="1600201"/>
            <a:ext cx="8229600" cy="438290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80"/>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0"/>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81"/>
          <p:cNvSpPr txBox="1">
            <a:spLocks noGrp="1"/>
          </p:cNvSpPr>
          <p:nvPr>
            <p:ph type="title"/>
          </p:nvPr>
        </p:nvSpPr>
        <p:spPr>
          <a:xfrm>
            <a:off x="722313" y="4406901"/>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FF0000"/>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8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81"/>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82"/>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2"/>
          <p:cNvSpPr txBox="1">
            <a:spLocks noGrp="1"/>
          </p:cNvSpPr>
          <p:nvPr>
            <p:ph type="body" idx="1"/>
          </p:nvPr>
        </p:nvSpPr>
        <p:spPr>
          <a:xfrm>
            <a:off x="457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82"/>
          <p:cNvSpPr txBox="1">
            <a:spLocks noGrp="1"/>
          </p:cNvSpPr>
          <p:nvPr>
            <p:ph type="body" idx="2"/>
          </p:nvPr>
        </p:nvSpPr>
        <p:spPr>
          <a:xfrm>
            <a:off x="4648200" y="1600201"/>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82"/>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3"/>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3"/>
          <p:cNvSpPr txBox="1">
            <a:spLocks noGrp="1"/>
          </p:cNvSpPr>
          <p:nvPr>
            <p:ph type="body" idx="1"/>
          </p:nvPr>
        </p:nvSpPr>
        <p:spPr>
          <a:xfrm>
            <a:off x="457200" y="1535113"/>
            <a:ext cx="4040188" cy="6397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8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83"/>
          <p:cNvSpPr txBox="1">
            <a:spLocks noGrp="1"/>
          </p:cNvSpPr>
          <p:nvPr>
            <p:ph type="body" idx="3"/>
          </p:nvPr>
        </p:nvSpPr>
        <p:spPr>
          <a:xfrm>
            <a:off x="4645027" y="1535113"/>
            <a:ext cx="4041775" cy="63976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83"/>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83"/>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3"/>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84"/>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r">
              <a:lnSpc>
                <a:spcPct val="100000"/>
              </a:lnSpc>
              <a:spcBef>
                <a:spcPts val="0"/>
              </a:spcBef>
              <a:spcAft>
                <a:spcPts val="0"/>
              </a:spcAft>
              <a:buClr>
                <a:srgbClr val="FF0000"/>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4"/>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86"/>
          <p:cNvSpPr txBox="1">
            <a:spLocks noGrp="1"/>
          </p:cNvSpPr>
          <p:nvPr>
            <p:ph type="title"/>
          </p:nvPr>
        </p:nvSpPr>
        <p:spPr>
          <a:xfrm>
            <a:off x="457202" y="273049"/>
            <a:ext cx="3008313" cy="116205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0000"/>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6"/>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4" name="Google Shape;54;p86"/>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5" name="Google Shape;55;p86"/>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87"/>
          <p:cNvSpPr txBox="1">
            <a:spLocks noGrp="1"/>
          </p:cNvSpPr>
          <p:nvPr>
            <p:ph type="title"/>
          </p:nvPr>
        </p:nvSpPr>
        <p:spPr>
          <a:xfrm>
            <a:off x="1792288" y="4800600"/>
            <a:ext cx="5486400" cy="5667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FF0000"/>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7"/>
          <p:cNvSpPr>
            <a:spLocks noGrp="1"/>
          </p:cNvSpPr>
          <p:nvPr>
            <p:ph type="pic" idx="2"/>
          </p:nvPr>
        </p:nvSpPr>
        <p:spPr>
          <a:xfrm>
            <a:off x="1792288" y="612775"/>
            <a:ext cx="5486400" cy="4114800"/>
          </a:xfrm>
          <a:prstGeom prst="rect">
            <a:avLst/>
          </a:prstGeom>
          <a:noFill/>
          <a:ln>
            <a:noFill/>
          </a:ln>
        </p:spPr>
      </p:sp>
      <p:sp>
        <p:nvSpPr>
          <p:cNvPr id="60" name="Google Shape;60;p87"/>
          <p:cNvSpPr txBox="1">
            <a:spLocks noGrp="1"/>
          </p:cNvSpPr>
          <p:nvPr>
            <p:ph type="body" idx="1"/>
          </p:nvPr>
        </p:nvSpPr>
        <p:spPr>
          <a:xfrm>
            <a:off x="1792288" y="5367338"/>
            <a:ext cx="5486400" cy="8048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1" name="Google Shape;61;p87"/>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3"/>
        <p:cNvGrpSpPr/>
        <p:nvPr/>
      </p:nvGrpSpPr>
      <p:grpSpPr>
        <a:xfrm>
          <a:off x="0" y="0"/>
          <a:ext cx="0" cy="0"/>
          <a:chOff x="0" y="0"/>
          <a:chExt cx="0" cy="0"/>
        </a:xfrm>
      </p:grpSpPr>
      <p:sp>
        <p:nvSpPr>
          <p:cNvPr id="64" name="Google Shape;64;p88"/>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FF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8"/>
          <p:cNvSpPr txBox="1">
            <a:spLocks noGrp="1"/>
          </p:cNvSpPr>
          <p:nvPr>
            <p:ph type="body" idx="1"/>
          </p:nvPr>
        </p:nvSpPr>
        <p:spPr>
          <a:xfrm rot="5400000">
            <a:off x="2380545" y="-323145"/>
            <a:ext cx="4382909"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6" name="Google Shape;66;p8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8"/>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FF0000"/>
              </a:buClr>
              <a:buSzPts val="4400"/>
              <a:buFont typeface="Calibri"/>
              <a:buNone/>
              <a:defRPr sz="4400" b="1" i="0" u="none" strike="noStrike" cap="none">
                <a:solidFill>
                  <a:srgbClr val="FF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8"/>
          <p:cNvSpPr txBox="1">
            <a:spLocks noGrp="1"/>
          </p:cNvSpPr>
          <p:nvPr>
            <p:ph type="body" idx="1"/>
          </p:nvPr>
        </p:nvSpPr>
        <p:spPr>
          <a:xfrm>
            <a:off x="457200" y="1600201"/>
            <a:ext cx="8229600" cy="4382909"/>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12" name="Google Shape;12;p78"/>
          <p:cNvSpPr txBox="1">
            <a:spLocks noGrp="1"/>
          </p:cNvSpPr>
          <p:nvPr>
            <p:ph type="ftr" idx="11"/>
          </p:nvPr>
        </p:nvSpPr>
        <p:spPr>
          <a:xfrm>
            <a:off x="3124200" y="6356351"/>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8"/>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78" descr="L:\Shafer Documents\Not My Pictures\AUX_M_V_sig_900x270px.png"/>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457202" y="6069543"/>
            <a:ext cx="2171700" cy="651933"/>
          </a:xfrm>
          <a:prstGeom prst="rect">
            <a:avLst/>
          </a:prstGeom>
          <a:noFill/>
          <a:ln>
            <a:noFill/>
          </a:ln>
        </p:spPr>
      </p:pic>
      <p:pic>
        <p:nvPicPr>
          <p:cNvPr id="2" name="Picture 1"/>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244515" y="6022264"/>
            <a:ext cx="1306355" cy="746489"/>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beaconregistration.noaa.gov/RGDB/fa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vdept.cgaux.org/JobAidFiles/SUBsVSCManualAddendum.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youtube.com/watch?v=cDNCh0LcuhY&amp;list=PLf0cgsHU0rWlOz2DTFLqNJyy86Z2mUJ4T&amp;index=7"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forms.cgaux.org/forms1.ph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5e0WlXgNGDg" TargetMode="External"/><Relationship Id="rId3" Type="http://schemas.openxmlformats.org/officeDocument/2006/relationships/hyperlink" Target="http://wow.uscgaux.info/content.php?unit=v-dept" TargetMode="External"/><Relationship Id="rId7" Type="http://schemas.openxmlformats.org/officeDocument/2006/relationships/hyperlink" Target="http://wow.uscgaux.info/content.php?unit=B-DEPT&amp;category=paddlecraft-safet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vdept.cgaux.org/JobAidFiles/SUBsVSCManualAddendum.pdf" TargetMode="External"/><Relationship Id="rId5" Type="http://schemas.openxmlformats.org/officeDocument/2006/relationships/hyperlink" Target="https://www.youtube.com/channel/UC1c_rFyt1fGqvdiSauAijAg" TargetMode="External"/><Relationship Id="rId4" Type="http://schemas.openxmlformats.org/officeDocument/2006/relationships/hyperlink" Target="https://www.usps.org/departments/12000/12900/12900-vessel-safety-check" TargetMode="External"/><Relationship Id="rId9" Type="http://schemas.openxmlformats.org/officeDocument/2006/relationships/hyperlink" Target="http://vdept.cgaux.org/JobAidFiles/Vessel-Exams-For-Rental-Marina-Facilities.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utube.com/watch?v=5e0WlXgNGDg" TargetMode="External"/><Relationship Id="rId3" Type="http://schemas.openxmlformats.org/officeDocument/2006/relationships/hyperlink" Target="http://wow.uscgaux.info/content.php?unit=v-dept" TargetMode="External"/><Relationship Id="rId7" Type="http://schemas.openxmlformats.org/officeDocument/2006/relationships/hyperlink" Target="http://wow.uscgaux.info/content.php?unit=B-DEPT&amp;category=paddlecraft-safety"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vdept.cgaux.org/JobAidFiles/SUBsVSCManualAddendum.pdf" TargetMode="External"/><Relationship Id="rId5" Type="http://schemas.openxmlformats.org/officeDocument/2006/relationships/hyperlink" Target="https://www.youtube.com/channel/UC1c_rFyt1fGqvdiSauAijAg" TargetMode="External"/><Relationship Id="rId4" Type="http://schemas.openxmlformats.org/officeDocument/2006/relationships/hyperlink" Target="https://www.usps.org/departments/12000/12900/12900-vessel-safety-check" TargetMode="External"/><Relationship Id="rId9" Type="http://schemas.openxmlformats.org/officeDocument/2006/relationships/hyperlink" Target="http://vdept.cgaux.org/JobAidFiles/Vessel-Exams-For-Rental-Marina-Facilitie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avcen.uscg.gov/maritime-mobile-service-identi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eaconregistration.noaa.gov/RGDB/inde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 name="Content Placeholder 10">
            <a:extLst>
              <a:ext uri="{FF2B5EF4-FFF2-40B4-BE49-F238E27FC236}">
                <a16:creationId xmlns:a16="http://schemas.microsoft.com/office/drawing/2014/main" id="{874FE705-4DE5-48C9-9365-4E0000677CEC}"/>
              </a:ext>
            </a:extLst>
          </p:cNvPr>
          <p:cNvPicPr>
            <a:picLocks noChangeAspect="1"/>
          </p:cNvPicPr>
          <p:nvPr/>
        </p:nvPicPr>
        <p:blipFill>
          <a:blip r:embed="rId3"/>
          <a:stretch>
            <a:fillRect/>
          </a:stretch>
        </p:blipFill>
        <p:spPr>
          <a:xfrm>
            <a:off x="5280408" y="2046989"/>
            <a:ext cx="1703586" cy="1766620"/>
          </a:xfrm>
          <a:prstGeom prst="rect">
            <a:avLst/>
          </a:prstGeom>
          <a:noFill/>
          <a:ln>
            <a:noFill/>
          </a:ln>
        </p:spPr>
      </p:pic>
      <p:sp>
        <p:nvSpPr>
          <p:cNvPr id="78" name="Google Shape;78;p1"/>
          <p:cNvSpPr txBox="1">
            <a:spLocks noGrp="1"/>
          </p:cNvSpPr>
          <p:nvPr>
            <p:ph type="ctrTitle"/>
          </p:nvPr>
        </p:nvSpPr>
        <p:spPr>
          <a:xfrm>
            <a:off x="176463" y="658580"/>
            <a:ext cx="8791074" cy="8084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Calibri"/>
              <a:buNone/>
            </a:pPr>
            <a:r>
              <a:rPr lang="en-US" sz="4000" dirty="0">
                <a:solidFill>
                  <a:schemeClr val="dk2"/>
                </a:solidFill>
              </a:rPr>
              <a:t>2024 VESSEL EXAMINER WORKSHOP</a:t>
            </a:r>
            <a:br>
              <a:rPr lang="en-US" sz="4000" dirty="0">
                <a:solidFill>
                  <a:schemeClr val="dk2"/>
                </a:solidFill>
              </a:rPr>
            </a:br>
            <a:r>
              <a:rPr lang="en-US" sz="2400" dirty="0">
                <a:solidFill>
                  <a:schemeClr val="dk2"/>
                </a:solidFill>
              </a:rPr>
              <a:t>for both USCG Auxiliary and US Power Squadrons  </a:t>
            </a:r>
            <a:endParaRPr sz="2400" dirty="0"/>
          </a:p>
        </p:txBody>
      </p:sp>
      <p:sp>
        <p:nvSpPr>
          <p:cNvPr id="79" name="Google Shape;79;p1"/>
          <p:cNvSpPr txBox="1">
            <a:spLocks noGrp="1"/>
          </p:cNvSpPr>
          <p:nvPr>
            <p:ph type="subTitle" idx="1"/>
          </p:nvPr>
        </p:nvSpPr>
        <p:spPr>
          <a:xfrm>
            <a:off x="685800" y="4104087"/>
            <a:ext cx="7772400" cy="17526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100000"/>
              </a:lnSpc>
              <a:spcBef>
                <a:spcPts val="0"/>
              </a:spcBef>
              <a:spcAft>
                <a:spcPts val="0"/>
              </a:spcAft>
              <a:buClr>
                <a:srgbClr val="002060"/>
              </a:buClr>
              <a:buSzPct val="100000"/>
              <a:buNone/>
            </a:pPr>
            <a:r>
              <a:rPr lang="en-US" b="1" dirty="0">
                <a:solidFill>
                  <a:srgbClr val="002060"/>
                </a:solidFill>
              </a:rPr>
              <a:t>Prepared by the </a:t>
            </a:r>
            <a:endParaRPr dirty="0"/>
          </a:p>
          <a:p>
            <a:pPr marL="0" lvl="0" indent="0">
              <a:spcBef>
                <a:spcPts val="600"/>
              </a:spcBef>
              <a:buClr>
                <a:srgbClr val="002060"/>
              </a:buClr>
              <a:buSzPct val="100000"/>
            </a:pPr>
            <a:r>
              <a:rPr lang="en-US" b="1" dirty="0">
                <a:solidFill>
                  <a:srgbClr val="002060"/>
                </a:solidFill>
              </a:rPr>
              <a:t>UNITED STATES COAST GUARD AUXILIARY</a:t>
            </a:r>
            <a:br>
              <a:rPr lang="en-US" b="1" dirty="0">
                <a:solidFill>
                  <a:srgbClr val="002060"/>
                </a:solidFill>
              </a:rPr>
            </a:br>
            <a:r>
              <a:rPr lang="en-US" b="1" dirty="0">
                <a:solidFill>
                  <a:srgbClr val="002060"/>
                </a:solidFill>
              </a:rPr>
              <a:t> DIRECTORATE FOR VESSEL EXAMINATION </a:t>
            </a:r>
            <a:endParaRPr dirty="0"/>
          </a:p>
          <a:p>
            <a:pPr marL="0" lvl="0" indent="0" algn="ctr" rtl="0">
              <a:lnSpc>
                <a:spcPct val="100000"/>
              </a:lnSpc>
              <a:spcBef>
                <a:spcPts val="0"/>
              </a:spcBef>
              <a:spcAft>
                <a:spcPts val="0"/>
              </a:spcAft>
              <a:buClr>
                <a:srgbClr val="002060"/>
              </a:buClr>
              <a:buSzPct val="100000"/>
              <a:buNone/>
            </a:pPr>
            <a:r>
              <a:rPr lang="en-US" b="1" dirty="0">
                <a:solidFill>
                  <a:srgbClr val="002060"/>
                </a:solidFill>
              </a:rPr>
              <a:t>AND PARTNER VISITATION</a:t>
            </a:r>
            <a:endParaRPr dirty="0"/>
          </a:p>
        </p:txBody>
      </p:sp>
      <p:sp>
        <p:nvSpPr>
          <p:cNvPr id="81" name="Google Shape;81;p1"/>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2" name="Picture 1">
            <a:extLst>
              <a:ext uri="{FF2B5EF4-FFF2-40B4-BE49-F238E27FC236}">
                <a16:creationId xmlns:a16="http://schemas.microsoft.com/office/drawing/2014/main" id="{44852FBC-4409-C711-B190-F6E5405BCB9A}"/>
              </a:ext>
            </a:extLst>
          </p:cNvPr>
          <p:cNvPicPr>
            <a:picLocks noChangeAspect="1"/>
          </p:cNvPicPr>
          <p:nvPr/>
        </p:nvPicPr>
        <p:blipFill>
          <a:blip r:embed="rId4"/>
          <a:stretch>
            <a:fillRect/>
          </a:stretch>
        </p:blipFill>
        <p:spPr>
          <a:xfrm>
            <a:off x="1899894" y="1882804"/>
            <a:ext cx="2047928" cy="20479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9"/>
            <a:ext cx="8229600" cy="77692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Calibri"/>
              <a:buNone/>
            </a:pPr>
            <a:r>
              <a:rPr lang="en-US" sz="4000" dirty="0"/>
              <a:t>EPIRB and PLB</a:t>
            </a:r>
            <a:r>
              <a:rPr lang="en-US" sz="2400" dirty="0"/>
              <a:t> cont’d</a:t>
            </a:r>
            <a:endParaRPr sz="2400" dirty="0"/>
          </a:p>
        </p:txBody>
      </p:sp>
      <p:sp>
        <p:nvSpPr>
          <p:cNvPr id="129" name="Google Shape;129;p6"/>
          <p:cNvSpPr txBox="1">
            <a:spLocks noGrp="1"/>
          </p:cNvSpPr>
          <p:nvPr>
            <p:ph type="body" idx="1"/>
          </p:nvPr>
        </p:nvSpPr>
        <p:spPr>
          <a:xfrm>
            <a:off x="591672" y="876126"/>
            <a:ext cx="7912248" cy="4943731"/>
          </a:xfrm>
          <a:prstGeom prst="rect">
            <a:avLst/>
          </a:prstGeom>
          <a:noFill/>
          <a:ln>
            <a:noFill/>
          </a:ln>
        </p:spPr>
        <p:txBody>
          <a:bodyPr spcFirstLastPara="1" wrap="square" lIns="91425" tIns="45700" rIns="91425" bIns="45700" anchor="t" anchorCtr="0">
            <a:noAutofit/>
          </a:bodyPr>
          <a:lstStyle/>
          <a:p>
            <a:pPr marL="342900">
              <a:spcBef>
                <a:spcPts val="1200"/>
              </a:spcBef>
              <a:buClr>
                <a:srgbClr val="002060"/>
              </a:buClr>
              <a:buSzPct val="100000"/>
            </a:pPr>
            <a:r>
              <a:rPr lang="en-US" sz="2000" b="1" dirty="0">
                <a:solidFill>
                  <a:srgbClr val="002060"/>
                </a:solidFill>
              </a:rPr>
              <a:t>EPIRB and PLB must be registered in the country for which they are coded.</a:t>
            </a:r>
          </a:p>
          <a:p>
            <a:pPr marL="342900">
              <a:spcBef>
                <a:spcPts val="1200"/>
              </a:spcBef>
              <a:buClr>
                <a:srgbClr val="002060"/>
              </a:buClr>
              <a:buSzPct val="100000"/>
            </a:pPr>
            <a:r>
              <a:rPr lang="en-US" sz="2000" b="1" dirty="0">
                <a:solidFill>
                  <a:srgbClr val="002060"/>
                </a:solidFill>
              </a:rPr>
              <a:t>EPIRB and PLB registration expire every 2 years.</a:t>
            </a:r>
          </a:p>
          <a:p>
            <a:pPr marL="342900">
              <a:spcBef>
                <a:spcPts val="1200"/>
              </a:spcBef>
              <a:buClr>
                <a:srgbClr val="002060"/>
              </a:buClr>
              <a:buSzPct val="100000"/>
            </a:pPr>
            <a:r>
              <a:rPr lang="en-US" sz="2000" b="1" dirty="0">
                <a:solidFill>
                  <a:srgbClr val="002060"/>
                </a:solidFill>
              </a:rPr>
              <a:t>Registered EPIRB and PLB will have an un-expired “registration decal” affixed, per instructions, on the EPIRB and/or PLB.</a:t>
            </a:r>
            <a:endParaRPr sz="2000" dirty="0">
              <a:solidFill>
                <a:srgbClr val="002060"/>
              </a:solidFill>
            </a:endParaRPr>
          </a:p>
          <a:p>
            <a:pPr marL="161925" indent="0">
              <a:spcBef>
                <a:spcPts val="1200"/>
              </a:spcBef>
              <a:buSzPct val="100000"/>
              <a:buNone/>
            </a:pPr>
            <a:r>
              <a:rPr lang="en-US" sz="2000" b="1" dirty="0">
                <a:solidFill>
                  <a:srgbClr val="002060"/>
                </a:solidFill>
              </a:rPr>
              <a:t>More EPIRB and PLB info can be found at: 	</a:t>
            </a:r>
          </a:p>
          <a:p>
            <a:pPr marL="342900" lvl="0" indent="-180975">
              <a:spcBef>
                <a:spcPts val="600"/>
              </a:spcBef>
              <a:buSzPct val="100000"/>
              <a:buNone/>
            </a:pPr>
            <a:r>
              <a:rPr lang="en-US" sz="2000" dirty="0"/>
              <a:t>	</a:t>
            </a:r>
            <a:r>
              <a:rPr lang="en-US" sz="2000" dirty="0">
                <a:hlinkClick r:id="rId3"/>
              </a:rPr>
              <a:t>https://beaconregistration.noaa.gov/RGDB/faq</a:t>
            </a:r>
            <a:endParaRPr lang="en-US" sz="2000" dirty="0"/>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2" name="Picture 1">
            <a:extLst>
              <a:ext uri="{FF2B5EF4-FFF2-40B4-BE49-F238E27FC236}">
                <a16:creationId xmlns:a16="http://schemas.microsoft.com/office/drawing/2014/main" id="{4D2F963F-E239-4BA1-9B20-555DE97D5506}"/>
              </a:ext>
            </a:extLst>
          </p:cNvPr>
          <p:cNvPicPr>
            <a:picLocks noChangeAspect="1"/>
          </p:cNvPicPr>
          <p:nvPr/>
        </p:nvPicPr>
        <p:blipFill>
          <a:blip r:embed="rId4"/>
          <a:stretch>
            <a:fillRect/>
          </a:stretch>
        </p:blipFill>
        <p:spPr>
          <a:xfrm>
            <a:off x="3492700" y="4233578"/>
            <a:ext cx="2158599" cy="1221601"/>
          </a:xfrm>
          <a:prstGeom prst="rect">
            <a:avLst/>
          </a:prstGeom>
        </p:spPr>
      </p:pic>
      <p:sp>
        <p:nvSpPr>
          <p:cNvPr id="3" name="TextBox 2">
            <a:extLst>
              <a:ext uri="{FF2B5EF4-FFF2-40B4-BE49-F238E27FC236}">
                <a16:creationId xmlns:a16="http://schemas.microsoft.com/office/drawing/2014/main" id="{1F9CD6AC-A214-41E7-8328-C4726F8D894E}"/>
              </a:ext>
            </a:extLst>
          </p:cNvPr>
          <p:cNvSpPr txBox="1"/>
          <p:nvPr/>
        </p:nvSpPr>
        <p:spPr>
          <a:xfrm>
            <a:off x="3587162" y="5570736"/>
            <a:ext cx="1921268" cy="307777"/>
          </a:xfrm>
          <a:prstGeom prst="rect">
            <a:avLst/>
          </a:prstGeom>
          <a:noFill/>
        </p:spPr>
        <p:txBody>
          <a:bodyPr wrap="square" rtlCol="0">
            <a:spAutoFit/>
          </a:bodyPr>
          <a:lstStyle/>
          <a:p>
            <a:pPr algn="ctr"/>
            <a:r>
              <a:rPr lang="en-US" dirty="0"/>
              <a:t>Registration Decal</a:t>
            </a:r>
          </a:p>
        </p:txBody>
      </p:sp>
      <p:sp>
        <p:nvSpPr>
          <p:cNvPr id="8" name="TextBox 1">
            <a:extLst>
              <a:ext uri="{FF2B5EF4-FFF2-40B4-BE49-F238E27FC236}">
                <a16:creationId xmlns:a16="http://schemas.microsoft.com/office/drawing/2014/main" id="{7B067852-D846-4312-AD27-04D65628BAB1}"/>
              </a:ext>
            </a:extLst>
          </p:cNvPr>
          <p:cNvSpPr txBox="1">
            <a:spLocks noChangeArrowheads="1"/>
          </p:cNvSpPr>
          <p:nvPr/>
        </p:nvSpPr>
        <p:spPr bwMode="auto">
          <a:xfrm>
            <a:off x="3375137" y="5433346"/>
            <a:ext cx="17302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dirty="0">
                <a:latin typeface="Arial" panose="020B0604020202020204" pitchFamily="34" charset="0"/>
              </a:rPr>
              <a:t>Craig Brown </a:t>
            </a:r>
            <a:r>
              <a:rPr lang="en-US" altLang="en-US" sz="600" b="0" dirty="0">
                <a:latin typeface="Arial" panose="020B0604020202020204" pitchFamily="34" charset="0"/>
              </a:rPr>
              <a:t>(USCG Aux &amp; USPS/</a:t>
            </a:r>
            <a:r>
              <a:rPr lang="en-US" altLang="en-US" sz="600" b="0" dirty="0" err="1">
                <a:latin typeface="Arial" panose="020B0604020202020204" pitchFamily="34" charset="0"/>
              </a:rPr>
              <a:t>ABClub</a:t>
            </a:r>
            <a:r>
              <a:rPr lang="en-US" altLang="en-US" sz="600" b="0" dirty="0">
                <a:latin typeface="Arial" panose="020B0604020202020204" pitchFamily="34" charset="0"/>
              </a:rPr>
              <a:t>)</a:t>
            </a:r>
          </a:p>
        </p:txBody>
      </p:sp>
    </p:spTree>
    <p:extLst>
      <p:ext uri="{BB962C8B-B14F-4D97-AF65-F5344CB8AC3E}">
        <p14:creationId xmlns:p14="http://schemas.microsoft.com/office/powerpoint/2010/main" val="3200129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9"/>
            <a:ext cx="8229600" cy="77692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Calibri"/>
              <a:buNone/>
            </a:pPr>
            <a:r>
              <a:rPr lang="en-US" sz="4000" dirty="0"/>
              <a:t>EPIRB and PLB</a:t>
            </a:r>
            <a:r>
              <a:rPr lang="en-US" sz="2400" dirty="0"/>
              <a:t> cont’d</a:t>
            </a:r>
            <a:endParaRPr sz="2400" dirty="0"/>
          </a:p>
        </p:txBody>
      </p:sp>
      <p:sp>
        <p:nvSpPr>
          <p:cNvPr id="129" name="Google Shape;129;p6"/>
          <p:cNvSpPr txBox="1">
            <a:spLocks noGrp="1"/>
          </p:cNvSpPr>
          <p:nvPr>
            <p:ph type="body" idx="1"/>
          </p:nvPr>
        </p:nvSpPr>
        <p:spPr>
          <a:xfrm>
            <a:off x="457200" y="876126"/>
            <a:ext cx="8229600" cy="4943731"/>
          </a:xfrm>
          <a:prstGeom prst="rect">
            <a:avLst/>
          </a:prstGeom>
          <a:noFill/>
          <a:ln>
            <a:noFill/>
          </a:ln>
        </p:spPr>
        <p:txBody>
          <a:bodyPr spcFirstLastPara="1" wrap="square" lIns="91425" tIns="45700" rIns="91425" bIns="45700" anchor="t" anchorCtr="0">
            <a:noAutofit/>
          </a:bodyPr>
          <a:lstStyle/>
          <a:p>
            <a:pPr marL="342900">
              <a:spcBef>
                <a:spcPts val="1200"/>
              </a:spcBef>
              <a:buClr>
                <a:srgbClr val="002060"/>
              </a:buClr>
              <a:buSzPct val="100000"/>
            </a:pPr>
            <a:r>
              <a:rPr lang="en-US" sz="2000" b="1" dirty="0">
                <a:solidFill>
                  <a:srgbClr val="002060"/>
                </a:solidFill>
              </a:rPr>
              <a:t>Educate Coastal &amp; Great Lakes vessel owners about the advantages of having an EPIRB and/or PLBs.</a:t>
            </a:r>
          </a:p>
          <a:p>
            <a:pPr marL="796925">
              <a:spcBef>
                <a:spcPts val="0"/>
              </a:spcBef>
              <a:buClr>
                <a:srgbClr val="002060"/>
              </a:buClr>
              <a:buSzPct val="100000"/>
            </a:pPr>
            <a:r>
              <a:rPr lang="en-US" sz="1900" b="1" dirty="0">
                <a:solidFill>
                  <a:srgbClr val="002060"/>
                </a:solidFill>
              </a:rPr>
              <a:t>EPIRB can be easily kept with you, or float off, if abandoning a vessel,</a:t>
            </a:r>
          </a:p>
          <a:p>
            <a:pPr marL="796925">
              <a:spcBef>
                <a:spcPts val="0"/>
              </a:spcBef>
              <a:buClr>
                <a:srgbClr val="002060"/>
              </a:buClr>
              <a:buSzPct val="100000"/>
            </a:pPr>
            <a:r>
              <a:rPr lang="en-US" sz="1900" b="1" dirty="0">
                <a:solidFill>
                  <a:srgbClr val="002060"/>
                </a:solidFill>
              </a:rPr>
              <a:t>PLB can be kept in a PFD’s pocket to assist locating a MOB (assuming MOB is wearing the PFD),</a:t>
            </a:r>
          </a:p>
          <a:p>
            <a:pPr marL="796925">
              <a:spcBef>
                <a:spcPts val="0"/>
              </a:spcBef>
              <a:buClr>
                <a:srgbClr val="002060"/>
              </a:buClr>
              <a:buSzPct val="100000"/>
            </a:pPr>
            <a:r>
              <a:rPr lang="en-US" sz="1900" b="1" dirty="0">
                <a:solidFill>
                  <a:srgbClr val="002060"/>
                </a:solidFill>
              </a:rPr>
              <a:t>Where as a MMSI radio doesn’t tend to be easily carried/taken.</a:t>
            </a:r>
          </a:p>
          <a:p>
            <a:pPr marL="342900">
              <a:spcBef>
                <a:spcPts val="1200"/>
              </a:spcBef>
              <a:buClr>
                <a:srgbClr val="002060"/>
              </a:buClr>
              <a:buSzPct val="100000"/>
            </a:pPr>
            <a:r>
              <a:rPr lang="en-US" sz="2000" b="1" dirty="0">
                <a:solidFill>
                  <a:srgbClr val="002060"/>
                </a:solidFill>
              </a:rPr>
              <a:t>VEs should provide the “NOAA SARSAT Beacon Card” to </a:t>
            </a:r>
            <a:r>
              <a:rPr lang="en-US" sz="2000" b="1" u="sng" dirty="0">
                <a:solidFill>
                  <a:srgbClr val="002060"/>
                </a:solidFill>
              </a:rPr>
              <a:t>Coastal &amp; Great Lakes vessel owners</a:t>
            </a:r>
            <a:r>
              <a:rPr lang="en-US" sz="2000" b="1" dirty="0">
                <a:solidFill>
                  <a:srgbClr val="002060"/>
                </a:solidFill>
              </a:rPr>
              <a:t> that plan to or have an EPIRB and/or PLBs.</a:t>
            </a:r>
            <a:endParaRPr lang="en-US" sz="2000" dirty="0"/>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a:p>
            <a:pPr marL="161925" indent="0">
              <a:spcBef>
                <a:spcPts val="1200"/>
              </a:spcBef>
              <a:buSzPct val="100000"/>
              <a:buNone/>
            </a:pPr>
            <a:endParaRPr lang="en-US" sz="2000" b="1" dirty="0">
              <a:solidFill>
                <a:srgbClr val="002060"/>
              </a:solidFill>
            </a:endParaRP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4" name="Picture 3">
            <a:extLst>
              <a:ext uri="{FF2B5EF4-FFF2-40B4-BE49-F238E27FC236}">
                <a16:creationId xmlns:a16="http://schemas.microsoft.com/office/drawing/2014/main" id="{00547894-F79C-4336-AD3B-90CB7C386178}"/>
              </a:ext>
            </a:extLst>
          </p:cNvPr>
          <p:cNvPicPr>
            <a:picLocks noChangeAspect="1"/>
          </p:cNvPicPr>
          <p:nvPr/>
        </p:nvPicPr>
        <p:blipFill>
          <a:blip r:embed="rId3"/>
          <a:stretch>
            <a:fillRect/>
          </a:stretch>
        </p:blipFill>
        <p:spPr>
          <a:xfrm>
            <a:off x="1352693" y="3903406"/>
            <a:ext cx="2876043" cy="1686131"/>
          </a:xfrm>
          <a:prstGeom prst="rect">
            <a:avLst/>
          </a:prstGeom>
        </p:spPr>
      </p:pic>
      <p:pic>
        <p:nvPicPr>
          <p:cNvPr id="5" name="Picture 4">
            <a:extLst>
              <a:ext uri="{FF2B5EF4-FFF2-40B4-BE49-F238E27FC236}">
                <a16:creationId xmlns:a16="http://schemas.microsoft.com/office/drawing/2014/main" id="{69F8C4E5-1457-4FAE-B394-1B2DC8A1A945}"/>
              </a:ext>
            </a:extLst>
          </p:cNvPr>
          <p:cNvPicPr>
            <a:picLocks noChangeAspect="1"/>
          </p:cNvPicPr>
          <p:nvPr/>
        </p:nvPicPr>
        <p:blipFill>
          <a:blip r:embed="rId4"/>
          <a:stretch>
            <a:fillRect/>
          </a:stretch>
        </p:blipFill>
        <p:spPr>
          <a:xfrm>
            <a:off x="4767191" y="3927249"/>
            <a:ext cx="2942970" cy="1686131"/>
          </a:xfrm>
          <a:prstGeom prst="rect">
            <a:avLst/>
          </a:prstGeom>
        </p:spPr>
      </p:pic>
      <p:sp>
        <p:nvSpPr>
          <p:cNvPr id="11" name="TextBox 10">
            <a:extLst>
              <a:ext uri="{FF2B5EF4-FFF2-40B4-BE49-F238E27FC236}">
                <a16:creationId xmlns:a16="http://schemas.microsoft.com/office/drawing/2014/main" id="{DE99458C-B1FC-4CAB-8903-5BF123AAE992}"/>
              </a:ext>
            </a:extLst>
          </p:cNvPr>
          <p:cNvSpPr txBox="1"/>
          <p:nvPr/>
        </p:nvSpPr>
        <p:spPr>
          <a:xfrm>
            <a:off x="3151615" y="5639250"/>
            <a:ext cx="2792362" cy="307777"/>
          </a:xfrm>
          <a:prstGeom prst="rect">
            <a:avLst/>
          </a:prstGeom>
          <a:noFill/>
        </p:spPr>
        <p:txBody>
          <a:bodyPr wrap="square" rtlCol="0">
            <a:spAutoFit/>
          </a:bodyPr>
          <a:lstStyle/>
          <a:p>
            <a:pPr algn="ctr"/>
            <a:r>
              <a:rPr lang="en-US" dirty="0"/>
              <a:t>NOAA SARSAT Beacon Card</a:t>
            </a:r>
          </a:p>
        </p:txBody>
      </p:sp>
    </p:spTree>
    <p:extLst>
      <p:ext uri="{BB962C8B-B14F-4D97-AF65-F5344CB8AC3E}">
        <p14:creationId xmlns:p14="http://schemas.microsoft.com/office/powerpoint/2010/main" val="6690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8516C5-0996-49FC-9157-B3DC0A546486}"/>
              </a:ext>
            </a:extLst>
          </p:cNvPr>
          <p:cNvPicPr>
            <a:picLocks noChangeAspect="1"/>
          </p:cNvPicPr>
          <p:nvPr/>
        </p:nvPicPr>
        <p:blipFill>
          <a:blip r:embed="rId3"/>
          <a:stretch>
            <a:fillRect/>
          </a:stretch>
        </p:blipFill>
        <p:spPr>
          <a:xfrm>
            <a:off x="6680863" y="3172091"/>
            <a:ext cx="2117725" cy="1523276"/>
          </a:xfrm>
          <a:prstGeom prst="rect">
            <a:avLst/>
          </a:prstGeom>
        </p:spPr>
      </p:pic>
      <p:pic>
        <p:nvPicPr>
          <p:cNvPr id="71682"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710233" y="947384"/>
            <a:ext cx="2058987"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TextBox 9"/>
          <p:cNvSpPr txBox="1">
            <a:spLocks noChangeArrowheads="1"/>
          </p:cNvSpPr>
          <p:nvPr/>
        </p:nvSpPr>
        <p:spPr bwMode="auto">
          <a:xfrm>
            <a:off x="304800" y="133064"/>
            <a:ext cx="8534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Font typeface="Arial"/>
              <a:buNone/>
              <a:defRPr/>
            </a:pPr>
            <a:r>
              <a:rPr lang="en-US" altLang="en-US" sz="4000" b="1" dirty="0">
                <a:solidFill>
                  <a:srgbClr val="FF0000"/>
                </a:solidFill>
                <a:latin typeface="Calibri" panose="020F0502020204030204" pitchFamily="34" charset="0"/>
                <a:ea typeface="+mj-ea"/>
                <a:cs typeface="Calibri" panose="020F0502020204030204" pitchFamily="34" charset="0"/>
              </a:rPr>
              <a:t>Fire extinguisher – Date markings</a:t>
            </a:r>
          </a:p>
        </p:txBody>
      </p:sp>
      <p:pic>
        <p:nvPicPr>
          <p:cNvPr id="71687" name="Picture 15"/>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99669" y="3237741"/>
            <a:ext cx="1616472" cy="1548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1" name="TextBox 3"/>
          <p:cNvSpPr txBox="1">
            <a:spLocks noChangeArrowheads="1"/>
          </p:cNvSpPr>
          <p:nvPr/>
        </p:nvSpPr>
        <p:spPr bwMode="auto">
          <a:xfrm>
            <a:off x="170473" y="4735127"/>
            <a:ext cx="20748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Arial" panose="020B0604020202020204" pitchFamily="34" charset="0"/>
              </a:rPr>
              <a:t>Kidde </a:t>
            </a:r>
            <a:r>
              <a:rPr lang="en-US" altLang="en-US" sz="1100" dirty="0">
                <a:latin typeface="Arial" panose="020B0604020202020204" pitchFamily="34" charset="0"/>
              </a:rPr>
              <a:t>(and West Marine)</a:t>
            </a:r>
          </a:p>
          <a:p>
            <a:pPr algn="ctr">
              <a:spcBef>
                <a:spcPct val="0"/>
              </a:spcBef>
              <a:buNone/>
            </a:pPr>
            <a:r>
              <a:rPr lang="en-US" altLang="en-US" sz="1100" dirty="0">
                <a:latin typeface="Arial" panose="020B0604020202020204" pitchFamily="34" charset="0"/>
              </a:rPr>
              <a:t>(make both non-rechargeable &amp; rechargeable)</a:t>
            </a:r>
          </a:p>
        </p:txBody>
      </p:sp>
      <p:sp>
        <p:nvSpPr>
          <p:cNvPr id="71693" name="TextBox 17"/>
          <p:cNvSpPr txBox="1">
            <a:spLocks noChangeArrowheads="1"/>
          </p:cNvSpPr>
          <p:nvPr/>
        </p:nvSpPr>
        <p:spPr bwMode="auto">
          <a:xfrm>
            <a:off x="6680862" y="4754114"/>
            <a:ext cx="2074863"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Arial" panose="020B0604020202020204" pitchFamily="34" charset="0"/>
              </a:rPr>
              <a:t>First Alert</a:t>
            </a:r>
          </a:p>
          <a:p>
            <a:pPr algn="ctr">
              <a:spcBef>
                <a:spcPct val="0"/>
              </a:spcBef>
              <a:buFontTx/>
              <a:buNone/>
            </a:pPr>
            <a:r>
              <a:rPr lang="en-US" altLang="en-US" sz="1100" dirty="0">
                <a:latin typeface="Arial" panose="020B0604020202020204" pitchFamily="34" charset="0"/>
              </a:rPr>
              <a:t>(only make rechargeable)</a:t>
            </a:r>
          </a:p>
        </p:txBody>
      </p:sp>
      <p:sp>
        <p:nvSpPr>
          <p:cNvPr id="71694" name="TextBox 5"/>
          <p:cNvSpPr txBox="1">
            <a:spLocks noChangeArrowheads="1"/>
          </p:cNvSpPr>
          <p:nvPr/>
        </p:nvSpPr>
        <p:spPr bwMode="auto">
          <a:xfrm>
            <a:off x="3607685" y="957586"/>
            <a:ext cx="1555750" cy="461962"/>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200">
                <a:latin typeface="Arial" panose="020B0604020202020204" pitchFamily="34" charset="0"/>
                <a:cs typeface="Arial" panose="020B0604020202020204" pitchFamily="34" charset="0"/>
              </a:rPr>
              <a:t>“date [year] of manufacture”</a:t>
            </a:r>
          </a:p>
        </p:txBody>
      </p:sp>
      <p:cxnSp>
        <p:nvCxnSpPr>
          <p:cNvPr id="25" name="Straight Arrow Connector 24"/>
          <p:cNvCxnSpPr>
            <a:cxnSpLocks/>
            <a:stCxn id="71694" idx="3"/>
          </p:cNvCxnSpPr>
          <p:nvPr/>
        </p:nvCxnSpPr>
        <p:spPr>
          <a:xfrm>
            <a:off x="5163435" y="1188567"/>
            <a:ext cx="1991509" cy="47936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a:stCxn id="71694" idx="3"/>
          </p:cNvCxnSpPr>
          <p:nvPr/>
        </p:nvCxnSpPr>
        <p:spPr>
          <a:xfrm>
            <a:off x="5163435" y="1188567"/>
            <a:ext cx="1587218" cy="201290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1698" name="TextBox 17"/>
          <p:cNvSpPr txBox="1">
            <a:spLocks noChangeArrowheads="1"/>
          </p:cNvSpPr>
          <p:nvPr/>
        </p:nvSpPr>
        <p:spPr bwMode="auto">
          <a:xfrm>
            <a:off x="6719758" y="2548549"/>
            <a:ext cx="20748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err="1">
                <a:latin typeface="Arial" panose="020B0604020202020204" pitchFamily="34" charset="0"/>
              </a:rPr>
              <a:t>Amerex</a:t>
            </a:r>
            <a:endParaRPr lang="en-US" altLang="en-US" sz="1800" dirty="0">
              <a:latin typeface="Arial" panose="020B0604020202020204" pitchFamily="34" charset="0"/>
            </a:endParaRPr>
          </a:p>
          <a:p>
            <a:pPr algn="ctr">
              <a:spcBef>
                <a:spcPct val="0"/>
              </a:spcBef>
              <a:buFontTx/>
              <a:buNone/>
            </a:pPr>
            <a:r>
              <a:rPr lang="en-US" altLang="en-US" sz="1100" dirty="0">
                <a:latin typeface="Arial" panose="020B0604020202020204" pitchFamily="34" charset="0"/>
              </a:rPr>
              <a:t>(only make rechargeable)</a:t>
            </a:r>
          </a:p>
        </p:txBody>
      </p:sp>
      <p:pic>
        <p:nvPicPr>
          <p:cNvPr id="23" name="Picture 4">
            <a:extLst>
              <a:ext uri="{FF2B5EF4-FFF2-40B4-BE49-F238E27FC236}">
                <a16:creationId xmlns:a16="http://schemas.microsoft.com/office/drawing/2014/main" id="{D7B65F6E-5D5A-4931-92A9-31A72FDE8C57}"/>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58807" y="906522"/>
            <a:ext cx="1850769" cy="170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7">
            <a:extLst>
              <a:ext uri="{FF2B5EF4-FFF2-40B4-BE49-F238E27FC236}">
                <a16:creationId xmlns:a16="http://schemas.microsoft.com/office/drawing/2014/main" id="{FE1D4485-5EA3-40CD-ABA9-C1BF56FA4769}"/>
              </a:ext>
            </a:extLst>
          </p:cNvPr>
          <p:cNvSpPr txBox="1">
            <a:spLocks noChangeArrowheads="1"/>
          </p:cNvSpPr>
          <p:nvPr/>
        </p:nvSpPr>
        <p:spPr bwMode="auto">
          <a:xfrm>
            <a:off x="246761" y="2640705"/>
            <a:ext cx="207486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dirty="0">
                <a:latin typeface="Arial" panose="020B0604020202020204" pitchFamily="34" charset="0"/>
              </a:rPr>
              <a:t>Sentry</a:t>
            </a:r>
          </a:p>
          <a:p>
            <a:pPr algn="ctr">
              <a:spcBef>
                <a:spcPct val="0"/>
              </a:spcBef>
              <a:buFontTx/>
              <a:buNone/>
            </a:pPr>
            <a:r>
              <a:rPr lang="en-US" altLang="en-US" sz="1100" dirty="0">
                <a:latin typeface="Arial" panose="020B0604020202020204" pitchFamily="34" charset="0"/>
              </a:rPr>
              <a:t>(only make rechargeable)</a:t>
            </a:r>
          </a:p>
        </p:txBody>
      </p:sp>
      <p:cxnSp>
        <p:nvCxnSpPr>
          <p:cNvPr id="26" name="Straight Arrow Connector 25">
            <a:extLst>
              <a:ext uri="{FF2B5EF4-FFF2-40B4-BE49-F238E27FC236}">
                <a16:creationId xmlns:a16="http://schemas.microsoft.com/office/drawing/2014/main" id="{7D747055-69A0-4086-B7ED-F04D111AFCDE}"/>
              </a:ext>
            </a:extLst>
          </p:cNvPr>
          <p:cNvCxnSpPr>
            <a:cxnSpLocks/>
            <a:stCxn id="71694" idx="1"/>
          </p:cNvCxnSpPr>
          <p:nvPr/>
        </p:nvCxnSpPr>
        <p:spPr>
          <a:xfrm flipH="1">
            <a:off x="1593130" y="1188567"/>
            <a:ext cx="2014555" cy="2751837"/>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5436325-BACD-40D5-A662-E7F7FB9A61B8}"/>
              </a:ext>
            </a:extLst>
          </p:cNvPr>
          <p:cNvCxnSpPr>
            <a:cxnSpLocks/>
            <a:stCxn id="71694" idx="1"/>
          </p:cNvCxnSpPr>
          <p:nvPr/>
        </p:nvCxnSpPr>
        <p:spPr>
          <a:xfrm flipH="1">
            <a:off x="1659118" y="1188567"/>
            <a:ext cx="1948567" cy="903229"/>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3">
            <a:extLst>
              <a:ext uri="{FF2B5EF4-FFF2-40B4-BE49-F238E27FC236}">
                <a16:creationId xmlns:a16="http://schemas.microsoft.com/office/drawing/2014/main" id="{230A35C3-9B9C-4A9D-9064-F2017A30AE8D}"/>
              </a:ext>
            </a:extLst>
          </p:cNvPr>
          <p:cNvSpPr txBox="1">
            <a:spLocks noChangeArrowheads="1"/>
          </p:cNvSpPr>
          <p:nvPr/>
        </p:nvSpPr>
        <p:spPr bwMode="auto">
          <a:xfrm>
            <a:off x="2519363" y="3670629"/>
            <a:ext cx="398434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285750" indent="-285750">
              <a:spcBef>
                <a:spcPct val="0"/>
              </a:spcBef>
            </a:pPr>
            <a:r>
              <a:rPr lang="en-US" altLang="en-US" sz="2000" b="1" dirty="0">
                <a:solidFill>
                  <a:srgbClr val="1F497D"/>
                </a:solidFill>
                <a:latin typeface="Calibri" panose="020F0502020204030204" pitchFamily="34" charset="0"/>
                <a:cs typeface="Calibri" panose="020F0502020204030204" pitchFamily="34" charset="0"/>
              </a:rPr>
              <a:t>If the fire extinguisher doesn’t have a “date [year] of manufacture” then it is older than 12 years.</a:t>
            </a:r>
          </a:p>
          <a:p>
            <a:pPr marL="285750" indent="-285750">
              <a:spcBef>
                <a:spcPct val="0"/>
              </a:spcBef>
            </a:pPr>
            <a:r>
              <a:rPr lang="en-US" altLang="en-US" sz="2000" b="1" dirty="0">
                <a:solidFill>
                  <a:srgbClr val="1F497D"/>
                </a:solidFill>
                <a:latin typeface="Calibri" panose="020F0502020204030204" pitchFamily="34" charset="0"/>
                <a:cs typeface="Calibri" panose="020F0502020204030204" pitchFamily="34" charset="0"/>
              </a:rPr>
              <a:t>Meaning it has expired, unless it has an unexpired “verification-of-service” collar.</a:t>
            </a:r>
          </a:p>
        </p:txBody>
      </p:sp>
      <p:pic>
        <p:nvPicPr>
          <p:cNvPr id="42" name="Picture 1">
            <a:extLst>
              <a:ext uri="{FF2B5EF4-FFF2-40B4-BE49-F238E27FC236}">
                <a16:creationId xmlns:a16="http://schemas.microsoft.com/office/drawing/2014/main" id="{CC8EB4C9-59C0-444B-ADAE-E75C2436DE23}"/>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3641750" y="1571801"/>
            <a:ext cx="1507583" cy="146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13D73745-C2A4-4AE3-9F82-F9DA283B9BEE}"/>
              </a:ext>
            </a:extLst>
          </p:cNvPr>
          <p:cNvSpPr txBox="1"/>
          <p:nvPr/>
        </p:nvSpPr>
        <p:spPr>
          <a:xfrm>
            <a:off x="3302702" y="3241314"/>
            <a:ext cx="2516956" cy="307777"/>
          </a:xfrm>
          <a:prstGeom prst="rect">
            <a:avLst/>
          </a:prstGeom>
          <a:noFill/>
        </p:spPr>
        <p:txBody>
          <a:bodyPr wrap="square" rtlCol="0">
            <a:spAutoFit/>
          </a:bodyPr>
          <a:lstStyle/>
          <a:p>
            <a:r>
              <a:rPr lang="en-US" altLang="en-US" b="1" dirty="0">
                <a:solidFill>
                  <a:srgbClr val="1F497D"/>
                </a:solidFill>
                <a:latin typeface="Calibri" panose="020F0502020204030204" pitchFamily="34" charset="0"/>
                <a:cs typeface="Calibri" panose="020F0502020204030204" pitchFamily="34" charset="0"/>
              </a:rPr>
              <a:t>“verification-of-service” collar</a:t>
            </a:r>
            <a:endParaRPr lang="en-US" dirty="0"/>
          </a:p>
        </p:txBody>
      </p:sp>
      <p:cxnSp>
        <p:nvCxnSpPr>
          <p:cNvPr id="44" name="Straight Arrow Connector 43">
            <a:extLst>
              <a:ext uri="{FF2B5EF4-FFF2-40B4-BE49-F238E27FC236}">
                <a16:creationId xmlns:a16="http://schemas.microsoft.com/office/drawing/2014/main" id="{1127D88C-7C94-4EED-B2AB-B4460E3C7761}"/>
              </a:ext>
            </a:extLst>
          </p:cNvPr>
          <p:cNvCxnSpPr>
            <a:cxnSpLocks/>
            <a:stCxn id="21" idx="0"/>
          </p:cNvCxnSpPr>
          <p:nvPr/>
        </p:nvCxnSpPr>
        <p:spPr>
          <a:xfrm flipH="1" flipV="1">
            <a:off x="4486287" y="2831078"/>
            <a:ext cx="74893" cy="410236"/>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
            <a:extLst>
              <a:ext uri="{FF2B5EF4-FFF2-40B4-BE49-F238E27FC236}">
                <a16:creationId xmlns:a16="http://schemas.microsoft.com/office/drawing/2014/main" id="{50311053-8369-4676-9441-B7E8F40DA612}"/>
              </a:ext>
            </a:extLst>
          </p:cNvPr>
          <p:cNvSpPr txBox="1">
            <a:spLocks noChangeArrowheads="1"/>
          </p:cNvSpPr>
          <p:nvPr/>
        </p:nvSpPr>
        <p:spPr bwMode="auto">
          <a:xfrm>
            <a:off x="3537901" y="3007316"/>
            <a:ext cx="13716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b="0" dirty="0">
                <a:latin typeface="Arial" panose="020B0604020202020204" pitchFamily="34" charset="0"/>
              </a:rPr>
              <a:t>David McBride (USPS/</a:t>
            </a:r>
            <a:r>
              <a:rPr lang="en-US" altLang="en-US" sz="600" b="0" dirty="0" err="1">
                <a:latin typeface="Arial" panose="020B0604020202020204" pitchFamily="34" charset="0"/>
              </a:rPr>
              <a:t>ABClub</a:t>
            </a:r>
            <a:r>
              <a:rPr lang="en-US" altLang="en-US" sz="600" b="0" dirty="0">
                <a:latin typeface="Arial" panose="020B0604020202020204" pitchFamily="34" charset="0"/>
              </a:rPr>
              <a:t>)</a:t>
            </a:r>
          </a:p>
        </p:txBody>
      </p:sp>
      <p:sp>
        <p:nvSpPr>
          <p:cNvPr id="28" name="TextBox 1">
            <a:extLst>
              <a:ext uri="{FF2B5EF4-FFF2-40B4-BE49-F238E27FC236}">
                <a16:creationId xmlns:a16="http://schemas.microsoft.com/office/drawing/2014/main" id="{7120294B-D326-422A-99A8-F45C7AF7D7FB}"/>
              </a:ext>
            </a:extLst>
          </p:cNvPr>
          <p:cNvSpPr txBox="1">
            <a:spLocks noChangeArrowheads="1"/>
          </p:cNvSpPr>
          <p:nvPr/>
        </p:nvSpPr>
        <p:spPr bwMode="auto">
          <a:xfrm>
            <a:off x="261772" y="2578601"/>
            <a:ext cx="17543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dirty="0">
                <a:latin typeface="Arial" panose="020B0604020202020204" pitchFamily="34" charset="0"/>
              </a:rPr>
              <a:t>Craig Brown </a:t>
            </a:r>
            <a:r>
              <a:rPr lang="en-US" altLang="en-US" sz="600" b="0" dirty="0">
                <a:latin typeface="Arial" panose="020B0604020202020204" pitchFamily="34" charset="0"/>
              </a:rPr>
              <a:t>(USCG Aux &amp; USPS/</a:t>
            </a:r>
            <a:r>
              <a:rPr lang="en-US" altLang="en-US" sz="600" b="0" dirty="0" err="1">
                <a:latin typeface="Arial" panose="020B0604020202020204" pitchFamily="34" charset="0"/>
              </a:rPr>
              <a:t>ABClub</a:t>
            </a:r>
            <a:r>
              <a:rPr lang="en-US" altLang="en-US" sz="600" b="0" dirty="0">
                <a:latin typeface="Arial" panose="020B0604020202020204" pitchFamily="34" charset="0"/>
              </a:rPr>
              <a:t>)</a:t>
            </a:r>
          </a:p>
        </p:txBody>
      </p:sp>
      <p:sp>
        <p:nvSpPr>
          <p:cNvPr id="29" name="TextBox 1">
            <a:extLst>
              <a:ext uri="{FF2B5EF4-FFF2-40B4-BE49-F238E27FC236}">
                <a16:creationId xmlns:a16="http://schemas.microsoft.com/office/drawing/2014/main" id="{82370E02-6B53-4C0D-87FF-822CF86C86E6}"/>
              </a:ext>
            </a:extLst>
          </p:cNvPr>
          <p:cNvSpPr txBox="1">
            <a:spLocks noChangeArrowheads="1"/>
          </p:cNvSpPr>
          <p:nvPr/>
        </p:nvSpPr>
        <p:spPr bwMode="auto">
          <a:xfrm>
            <a:off x="6573793" y="4661781"/>
            <a:ext cx="17236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dirty="0">
                <a:latin typeface="Arial" panose="020B0604020202020204" pitchFamily="34" charset="0"/>
              </a:rPr>
              <a:t>Craig Brown </a:t>
            </a:r>
            <a:r>
              <a:rPr lang="en-US" altLang="en-US" sz="600" b="0" dirty="0">
                <a:latin typeface="Arial" panose="020B0604020202020204" pitchFamily="34" charset="0"/>
              </a:rPr>
              <a:t>(USCG Aux &amp; USPS/</a:t>
            </a:r>
            <a:r>
              <a:rPr lang="en-US" altLang="en-US" sz="600" b="0" dirty="0" err="1">
                <a:latin typeface="Arial" panose="020B0604020202020204" pitchFamily="34" charset="0"/>
              </a:rPr>
              <a:t>ABClub</a:t>
            </a:r>
            <a:r>
              <a:rPr lang="en-US" altLang="en-US" sz="600" b="0" dirty="0">
                <a:latin typeface="Arial" panose="020B0604020202020204" pitchFamily="34" charset="0"/>
              </a:rPr>
              <a:t>)</a:t>
            </a:r>
          </a:p>
        </p:txBody>
      </p:sp>
      <p:sp>
        <p:nvSpPr>
          <p:cNvPr id="30" name="TextBox 1">
            <a:extLst>
              <a:ext uri="{FF2B5EF4-FFF2-40B4-BE49-F238E27FC236}">
                <a16:creationId xmlns:a16="http://schemas.microsoft.com/office/drawing/2014/main" id="{A1DE9704-6BAF-42E3-86C0-E92F864BC37F}"/>
              </a:ext>
            </a:extLst>
          </p:cNvPr>
          <p:cNvSpPr txBox="1">
            <a:spLocks noChangeArrowheads="1"/>
          </p:cNvSpPr>
          <p:nvPr/>
        </p:nvSpPr>
        <p:spPr bwMode="auto">
          <a:xfrm>
            <a:off x="6595609" y="2479556"/>
            <a:ext cx="17018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dirty="0">
                <a:latin typeface="Arial" panose="020B0604020202020204" pitchFamily="34" charset="0"/>
              </a:rPr>
              <a:t>Craig Brown </a:t>
            </a:r>
            <a:r>
              <a:rPr lang="en-US" altLang="en-US" sz="600" b="0" dirty="0">
                <a:latin typeface="Arial" panose="020B0604020202020204" pitchFamily="34" charset="0"/>
              </a:rPr>
              <a:t>(USCG Aux &amp; USPS/</a:t>
            </a:r>
            <a:r>
              <a:rPr lang="en-US" altLang="en-US" sz="600" b="0" dirty="0" err="1">
                <a:latin typeface="Arial" panose="020B0604020202020204" pitchFamily="34" charset="0"/>
              </a:rPr>
              <a:t>ABClub</a:t>
            </a:r>
            <a:r>
              <a:rPr lang="en-US" altLang="en-US" sz="600" b="0" dirty="0">
                <a:latin typeface="Arial" panose="020B0604020202020204" pitchFamily="34" charset="0"/>
              </a:rPr>
              <a:t>)</a:t>
            </a:r>
          </a:p>
        </p:txBody>
      </p:sp>
    </p:spTree>
    <p:extLst>
      <p:ext uri="{BB962C8B-B14F-4D97-AF65-F5344CB8AC3E}">
        <p14:creationId xmlns:p14="http://schemas.microsoft.com/office/powerpoint/2010/main" val="2875219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5AF7-F2DB-5792-5D78-F442DD3835EB}"/>
              </a:ext>
            </a:extLst>
          </p:cNvPr>
          <p:cNvSpPr>
            <a:spLocks noGrp="1"/>
          </p:cNvSpPr>
          <p:nvPr>
            <p:ph type="title"/>
          </p:nvPr>
        </p:nvSpPr>
        <p:spPr>
          <a:xfrm>
            <a:off x="457200" y="84637"/>
            <a:ext cx="8229600" cy="1143000"/>
          </a:xfrm>
        </p:spPr>
        <p:txBody>
          <a:bodyPr>
            <a:normAutofit fontScale="90000"/>
          </a:bodyPr>
          <a:lstStyle/>
          <a:p>
            <a:r>
              <a:rPr lang="en-US" dirty="0" err="1"/>
              <a:t>Paddlecraft</a:t>
            </a:r>
            <a:r>
              <a:rPr lang="en-US" dirty="0"/>
              <a:t>: </a:t>
            </a:r>
            <a:br>
              <a:rPr lang="en-US" dirty="0"/>
            </a:br>
            <a:r>
              <a:rPr lang="en-US" sz="3100" dirty="0"/>
              <a:t>Vessels Subject to Federal and State Law</a:t>
            </a:r>
            <a:endParaRPr lang="en-US" dirty="0"/>
          </a:p>
        </p:txBody>
      </p:sp>
      <p:sp>
        <p:nvSpPr>
          <p:cNvPr id="3" name="Text Placeholder 2">
            <a:extLst>
              <a:ext uri="{FF2B5EF4-FFF2-40B4-BE49-F238E27FC236}">
                <a16:creationId xmlns:a16="http://schemas.microsoft.com/office/drawing/2014/main" id="{5D14E303-EBB6-C3EA-8427-7FEE20F30D8A}"/>
              </a:ext>
            </a:extLst>
          </p:cNvPr>
          <p:cNvSpPr>
            <a:spLocks noGrp="1"/>
          </p:cNvSpPr>
          <p:nvPr>
            <p:ph type="body" idx="1"/>
          </p:nvPr>
        </p:nvSpPr>
        <p:spPr>
          <a:xfrm>
            <a:off x="188856" y="1239514"/>
            <a:ext cx="7215188" cy="4382909"/>
          </a:xfrm>
        </p:spPr>
        <p:txBody>
          <a:bodyPr>
            <a:noAutofit/>
          </a:bodyPr>
          <a:lstStyle/>
          <a:p>
            <a:pPr marL="0" marR="0" indent="0">
              <a:spcBef>
                <a:spcPts val="0"/>
              </a:spcBef>
              <a:spcAft>
                <a:spcPts val="0"/>
              </a:spcAft>
              <a:buNone/>
            </a:pP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40 percent of recreational boaters are </a:t>
            </a:r>
            <a:r>
              <a:rPr lang="en-US" sz="2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Paddlecraft</a:t>
            </a: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operators</a:t>
            </a:r>
          </a:p>
          <a:p>
            <a:pPr marL="577850" marR="0">
              <a:spcBef>
                <a:spcPts val="0"/>
              </a:spcBef>
              <a:spcAft>
                <a:spcPts val="0"/>
              </a:spcAft>
            </a:pP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Kayaks</a:t>
            </a:r>
          </a:p>
          <a:p>
            <a:pPr marL="577850" marR="0">
              <a:spcBef>
                <a:spcPts val="0"/>
              </a:spcBef>
              <a:spcAft>
                <a:spcPts val="0"/>
              </a:spcAft>
            </a:pP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Stand Up Paddleboards (SUPs)</a:t>
            </a:r>
          </a:p>
          <a:p>
            <a:pPr marL="577850" marR="0">
              <a:spcBef>
                <a:spcPts val="0"/>
              </a:spcBef>
              <a:spcAft>
                <a:spcPts val="0"/>
              </a:spcAft>
            </a:pP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Canoes</a:t>
            </a:r>
          </a:p>
          <a:p>
            <a:pPr marL="0" marR="0" indent="0">
              <a:spcBef>
                <a:spcPts val="0"/>
              </a:spcBef>
              <a:spcAft>
                <a:spcPts val="0"/>
              </a:spcAft>
              <a:buNone/>
            </a:pP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Relatively few have any boater education or skills training</a:t>
            </a:r>
          </a:p>
          <a:p>
            <a:pPr marL="511175" lvl="1" indent="-285750">
              <a:spcBef>
                <a:spcPts val="0"/>
              </a:spcBef>
              <a:buFont typeface="Arial" panose="020B0604020202020204" pitchFamily="34" charset="0"/>
              <a:buChar char="•"/>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Paddlers are subject to </a:t>
            </a:r>
            <a:r>
              <a:rPr lang="en-US" sz="2000" b="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Nav</a:t>
            </a: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Rules and other boating laws</a:t>
            </a:r>
          </a:p>
          <a:p>
            <a:pPr marL="511175" lvl="1" indent="-285750">
              <a:spcBef>
                <a:spcPts val="0"/>
              </a:spcBef>
              <a:buFont typeface="Arial" panose="020B0604020202020204" pitchFamily="34" charset="0"/>
              <a:buChar char="•"/>
            </a:pPr>
            <a:r>
              <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Education is key to their safety and safety of others  </a:t>
            </a:r>
          </a:p>
          <a:p>
            <a:pPr marL="0" marR="0" indent="0">
              <a:spcBef>
                <a:spcPts val="0"/>
              </a:spcBef>
              <a:spcAft>
                <a:spcPts val="0"/>
              </a:spcAft>
              <a:buNone/>
            </a:pPr>
            <a:endPar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Information about how to do </a:t>
            </a:r>
            <a:r>
              <a:rPr lang="en-US" sz="2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Paddlecraft</a:t>
            </a:r>
            <a:r>
              <a:rPr lang="en-US" sz="2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VSCs is available at:</a:t>
            </a:r>
            <a:endParaRPr lang="en-US"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480"/>
              </a:spcBef>
              <a:buClr>
                <a:srgbClr val="002060"/>
              </a:buClr>
              <a:buSzPts val="2400"/>
              <a:buNone/>
            </a:pPr>
            <a:r>
              <a:rPr lang="en-US" sz="2000" b="1" dirty="0">
                <a:solidFill>
                  <a:srgbClr val="002060"/>
                </a:solidFill>
              </a:rPr>
              <a:t>Paddlecraft Vessel Safety Check Addendum:</a:t>
            </a:r>
            <a:endParaRPr lang="en-US" sz="2000" dirty="0">
              <a:solidFill>
                <a:srgbClr val="002060"/>
              </a:solidFill>
            </a:endParaRPr>
          </a:p>
          <a:p>
            <a:pPr marL="800100" indent="0">
              <a:buClr>
                <a:srgbClr val="000000"/>
              </a:buClr>
              <a:buNone/>
            </a:pPr>
            <a:r>
              <a:rPr lang="en-US" sz="2000" u="sng" dirty="0">
                <a:solidFill>
                  <a:srgbClr val="0000FF"/>
                </a:solidFill>
                <a:hlinkClick r:id="rId3">
                  <a:extLst>
                    <a:ext uri="{A12FA001-AC4F-418D-AE19-62706E023703}">
                      <ahyp:hlinkClr xmlns:ahyp="http://schemas.microsoft.com/office/drawing/2018/hyperlinkcolor" val="tx"/>
                    </a:ext>
                  </a:extLst>
                </a:hlinkClick>
              </a:rPr>
              <a:t>http://vdept.cgaux.org/JobAidFiles/SUBsVSCManualAddendum.pdf</a:t>
            </a:r>
            <a:endParaRPr lang="en-US" sz="2000" dirty="0">
              <a:solidFill>
                <a:srgbClr val="000000"/>
              </a:solidFill>
            </a:endParaRPr>
          </a:p>
          <a:p>
            <a:pPr indent="0">
              <a:spcBef>
                <a:spcPts val="0"/>
              </a:spcBef>
              <a:buNone/>
            </a:pPr>
            <a:r>
              <a:rPr lang="en-US" sz="2000" b="1" dirty="0">
                <a:solidFill>
                  <a:srgbClr val="002060"/>
                </a:solidFill>
              </a:rPr>
              <a:t>How to do </a:t>
            </a:r>
            <a:r>
              <a:rPr lang="en-US" sz="2000" b="1" dirty="0" err="1">
                <a:solidFill>
                  <a:srgbClr val="002060"/>
                </a:solidFill>
              </a:rPr>
              <a:t>Paddlecraft</a:t>
            </a:r>
            <a:r>
              <a:rPr lang="en-US" sz="2000" b="1" dirty="0">
                <a:solidFill>
                  <a:srgbClr val="002060"/>
                </a:solidFill>
              </a:rPr>
              <a:t> VSC video:</a:t>
            </a:r>
          </a:p>
          <a:p>
            <a:pPr marL="800100" indent="0">
              <a:spcBef>
                <a:spcPts val="0"/>
              </a:spcBef>
              <a:buNone/>
            </a:pPr>
            <a:r>
              <a:rPr lang="en-US" sz="2000" u="sng" dirty="0">
                <a:hlinkClick r:id="rId4"/>
              </a:rPr>
              <a:t>https://www.youtube.com/watch?v=cDNCh0LcuhY&amp;list=PLf0cgsHU0rWlOz2DTFLqNJyy86Z2mUJ4T&amp;index=7</a:t>
            </a:r>
            <a:endParaRPr lang="en-US" sz="2000" dirty="0"/>
          </a:p>
          <a:p>
            <a:pPr indent="0">
              <a:spcBef>
                <a:spcPts val="0"/>
              </a:spcBef>
              <a:buNone/>
            </a:pPr>
            <a:endParaRPr lang="en-US" sz="2000" dirty="0">
              <a:solidFill>
                <a:srgbClr val="FF0000"/>
              </a:solidFill>
            </a:endParaRPr>
          </a:p>
        </p:txBody>
      </p:sp>
      <p:sp>
        <p:nvSpPr>
          <p:cNvPr id="4" name="Slide Number Placeholder 3">
            <a:extLst>
              <a:ext uri="{FF2B5EF4-FFF2-40B4-BE49-F238E27FC236}">
                <a16:creationId xmlns:a16="http://schemas.microsoft.com/office/drawing/2014/main" id="{50CD3253-E454-4BED-B4E2-599DC0D376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TextBox 4"/>
          <p:cNvSpPr txBox="1"/>
          <p:nvPr/>
        </p:nvSpPr>
        <p:spPr>
          <a:xfrm>
            <a:off x="7319797" y="4238550"/>
            <a:ext cx="1119889" cy="307777"/>
          </a:xfrm>
          <a:prstGeom prst="rect">
            <a:avLst/>
          </a:prstGeom>
          <a:noFill/>
        </p:spPr>
        <p:txBody>
          <a:bodyPr wrap="square" rtlCol="0">
            <a:spAutoFit/>
          </a:bodyPr>
          <a:lstStyle/>
          <a:p>
            <a:pPr algn="ctr"/>
            <a:r>
              <a:rPr lang="en-US" b="1" dirty="0">
                <a:solidFill>
                  <a:srgbClr val="002060"/>
                </a:solidFill>
              </a:rPr>
              <a:t>Addendum</a:t>
            </a:r>
          </a:p>
        </p:txBody>
      </p:sp>
      <p:pic>
        <p:nvPicPr>
          <p:cNvPr id="9" name="Picture 4">
            <a:extLst>
              <a:ext uri="{FF2B5EF4-FFF2-40B4-BE49-F238E27FC236}">
                <a16:creationId xmlns:a16="http://schemas.microsoft.com/office/drawing/2014/main" id="{68157A60-3534-9967-01A7-2A415743C25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00373" y="5874749"/>
            <a:ext cx="1524109" cy="846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F7B6307-8955-4716-A3C9-B5F26CB1B2E0}"/>
              </a:ext>
            </a:extLst>
          </p:cNvPr>
          <p:cNvPicPr>
            <a:picLocks noChangeAspect="1"/>
          </p:cNvPicPr>
          <p:nvPr/>
        </p:nvPicPr>
        <p:blipFill>
          <a:blip r:embed="rId6"/>
          <a:stretch>
            <a:fillRect/>
          </a:stretch>
        </p:blipFill>
        <p:spPr>
          <a:xfrm>
            <a:off x="6899907" y="1789519"/>
            <a:ext cx="2100774" cy="2472340"/>
          </a:xfrm>
          <a:prstGeom prst="rect">
            <a:avLst/>
          </a:prstGeom>
          <a:ln>
            <a:solidFill>
              <a:schemeClr val="tx1"/>
            </a:solidFill>
          </a:ln>
        </p:spPr>
      </p:pic>
    </p:spTree>
    <p:extLst>
      <p:ext uri="{BB962C8B-B14F-4D97-AF65-F5344CB8AC3E}">
        <p14:creationId xmlns:p14="http://schemas.microsoft.com/office/powerpoint/2010/main" val="281196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txBox="1">
            <a:spLocks noGrp="1"/>
          </p:cNvSpPr>
          <p:nvPr>
            <p:ph type="body" idx="1"/>
          </p:nvPr>
        </p:nvSpPr>
        <p:spPr>
          <a:xfrm>
            <a:off x="541867" y="1224732"/>
            <a:ext cx="8100031" cy="4456740"/>
          </a:xfrm>
          <a:prstGeom prst="rect">
            <a:avLst/>
          </a:prstGeom>
          <a:noFill/>
          <a:ln>
            <a:noFill/>
          </a:ln>
        </p:spPr>
        <p:txBody>
          <a:bodyPr spcFirstLastPara="1" wrap="square" lIns="91425" tIns="45700" rIns="91425" bIns="45700" anchor="t" anchorCtr="0">
            <a:normAutofit lnSpcReduction="10000"/>
          </a:bodyPr>
          <a:lstStyle/>
          <a:p>
            <a:pPr marL="0" indent="0">
              <a:spcBef>
                <a:spcPts val="1200"/>
              </a:spcBef>
              <a:buClr>
                <a:srgbClr val="002060"/>
              </a:buClr>
              <a:buSzPct val="100000"/>
              <a:buNone/>
            </a:pPr>
            <a:r>
              <a:rPr lang="en-US" sz="2000" b="1" dirty="0">
                <a:solidFill>
                  <a:srgbClr val="002060"/>
                </a:solidFill>
              </a:rPr>
              <a:t>7012 “Vessel Safety Check” form “coming” updates:</a:t>
            </a:r>
          </a:p>
          <a:p>
            <a:pPr marL="342900">
              <a:spcBef>
                <a:spcPts val="1200"/>
              </a:spcBef>
              <a:buClr>
                <a:srgbClr val="002060"/>
              </a:buClr>
              <a:buSzPct val="100000"/>
            </a:pPr>
            <a:r>
              <a:rPr lang="en-US" sz="2000" b="1" dirty="0">
                <a:solidFill>
                  <a:srgbClr val="002060"/>
                </a:solidFill>
              </a:rPr>
              <a:t>Addition of MMSI/EPIRB/PLB “must discuss” for those with VHF radios.</a:t>
            </a:r>
          </a:p>
          <a:p>
            <a:pPr marL="342900">
              <a:spcBef>
                <a:spcPts val="1200"/>
              </a:spcBef>
              <a:buClr>
                <a:srgbClr val="002060"/>
              </a:buClr>
              <a:buSzPct val="100000"/>
            </a:pPr>
            <a:r>
              <a:rPr lang="en-US" sz="2000" b="1" dirty="0">
                <a:solidFill>
                  <a:srgbClr val="002060"/>
                </a:solidFill>
              </a:rPr>
              <a:t>Moving “manufacturer” requirements to the Discussion section</a:t>
            </a:r>
          </a:p>
          <a:p>
            <a:pPr marL="800100" lvl="1">
              <a:spcBef>
                <a:spcPts val="1200"/>
              </a:spcBef>
              <a:buClr>
                <a:srgbClr val="002060"/>
              </a:buClr>
              <a:buSzPct val="100000"/>
            </a:pPr>
            <a:r>
              <a:rPr lang="en-US" sz="1800" b="1" dirty="0">
                <a:solidFill>
                  <a:srgbClr val="002060"/>
                </a:solidFill>
              </a:rPr>
              <a:t>Items 15a, 15b, 15c and 15d are more appropriately classified as “recommendations” rather than legal requirements under current CFR interpretation</a:t>
            </a:r>
          </a:p>
          <a:p>
            <a:pPr marL="342900">
              <a:spcBef>
                <a:spcPts val="1200"/>
              </a:spcBef>
              <a:buClr>
                <a:srgbClr val="002060"/>
              </a:buClr>
              <a:buSzPct val="100000"/>
            </a:pPr>
            <a:r>
              <a:rPr lang="en-US" sz="2000" b="1" dirty="0">
                <a:solidFill>
                  <a:srgbClr val="002060"/>
                </a:solidFill>
              </a:rPr>
              <a:t>Updated form pending approval.</a:t>
            </a:r>
          </a:p>
          <a:p>
            <a:pPr marL="342900">
              <a:spcBef>
                <a:spcPts val="1200"/>
              </a:spcBef>
              <a:buClr>
                <a:srgbClr val="002060"/>
              </a:buClr>
              <a:buSzPct val="100000"/>
            </a:pPr>
            <a:r>
              <a:rPr lang="en-US" sz="2000" b="1" dirty="0">
                <a:solidFill>
                  <a:srgbClr val="002060"/>
                </a:solidFill>
              </a:rPr>
              <a:t>Definitions of “Requirements” are found on the back of the 7012 form.</a:t>
            </a:r>
          </a:p>
          <a:p>
            <a:pPr marL="342900">
              <a:spcBef>
                <a:spcPts val="1200"/>
              </a:spcBef>
              <a:buClr>
                <a:srgbClr val="002060"/>
              </a:buClr>
              <a:buSzPct val="100000"/>
            </a:pPr>
            <a:r>
              <a:rPr lang="en-US" sz="2000" b="1" dirty="0">
                <a:solidFill>
                  <a:srgbClr val="002060"/>
                </a:solidFill>
              </a:rPr>
              <a:t>The 7012 form is frequently updated.</a:t>
            </a:r>
          </a:p>
          <a:p>
            <a:pPr marL="342900">
              <a:spcBef>
                <a:spcPts val="1200"/>
              </a:spcBef>
              <a:buClr>
                <a:srgbClr val="002060"/>
              </a:buClr>
              <a:buSzPct val="100000"/>
            </a:pPr>
            <a:r>
              <a:rPr lang="en-US" sz="2000" b="1" dirty="0">
                <a:solidFill>
                  <a:srgbClr val="002060"/>
                </a:solidFill>
              </a:rPr>
              <a:t>Use the latest PDF of the 7012 form found at:</a:t>
            </a:r>
          </a:p>
          <a:p>
            <a:pPr marL="0" indent="0">
              <a:spcBef>
                <a:spcPts val="1200"/>
              </a:spcBef>
              <a:buClr>
                <a:srgbClr val="002060"/>
              </a:buClr>
              <a:buSzPct val="100000"/>
              <a:buNone/>
            </a:pPr>
            <a:r>
              <a:rPr lang="en-US" sz="2000" b="1" dirty="0">
                <a:solidFill>
                  <a:srgbClr val="002060"/>
                </a:solidFill>
              </a:rPr>
              <a:t>	</a:t>
            </a:r>
            <a:r>
              <a:rPr lang="en-US" sz="2000" b="1" dirty="0">
                <a:solidFill>
                  <a:srgbClr val="002060"/>
                </a:solidFill>
                <a:hlinkClick r:id="rId3"/>
              </a:rPr>
              <a:t>https://forms.cgaux.org/forms1.php</a:t>
            </a:r>
            <a:endParaRPr lang="en-US" sz="2000" b="1" dirty="0">
              <a:solidFill>
                <a:srgbClr val="002060"/>
              </a:solidFill>
            </a:endParaRP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9" name="Google Shape;199;p14">
            <a:extLst>
              <a:ext uri="{FF2B5EF4-FFF2-40B4-BE49-F238E27FC236}">
                <a16:creationId xmlns:a16="http://schemas.microsoft.com/office/drawing/2014/main" id="{3C81AF47-5A2D-4C29-ADE4-D373393A570A}"/>
              </a:ext>
            </a:extLst>
          </p:cNvPr>
          <p:cNvSpPr txBox="1">
            <a:spLocks/>
          </p:cNvSpPr>
          <p:nvPr/>
        </p:nvSpPr>
        <p:spPr>
          <a:xfrm>
            <a:off x="457200" y="161905"/>
            <a:ext cx="8229600" cy="11430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0000"/>
              </a:buClr>
              <a:buSzPts val="4400"/>
              <a:buFont typeface="Calibri"/>
              <a:buNone/>
              <a:defRPr sz="4400" b="1" i="0" u="none" strike="noStrike" cap="none">
                <a:solidFill>
                  <a:srgbClr val="FF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dirty="0"/>
              <a:t>ANSC 7012</a:t>
            </a:r>
            <a:endParaRPr lang="en-US" sz="2700" dirty="0"/>
          </a:p>
        </p:txBody>
      </p:sp>
    </p:spTree>
    <p:extLst>
      <p:ext uri="{BB962C8B-B14F-4D97-AF65-F5344CB8AC3E}">
        <p14:creationId xmlns:p14="http://schemas.microsoft.com/office/powerpoint/2010/main" val="13301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15</a:t>
            </a:fld>
            <a:endParaRPr lang="en-US" altLang="en-US" sz="1400"/>
          </a:p>
        </p:txBody>
      </p:sp>
      <p:sp>
        <p:nvSpPr>
          <p:cNvPr id="90118" name="TextBox 4"/>
          <p:cNvSpPr txBox="1">
            <a:spLocks noChangeArrowheads="1"/>
          </p:cNvSpPr>
          <p:nvPr/>
        </p:nvSpPr>
        <p:spPr bwMode="auto">
          <a:xfrm>
            <a:off x="381000" y="1026142"/>
            <a:ext cx="83058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US" altLang="en-US" sz="2000" b="1" dirty="0">
                <a:solidFill>
                  <a:srgbClr val="002060"/>
                </a:solidFill>
                <a:latin typeface="Calibri" panose="020F0502020204030204" pitchFamily="34" charset="0"/>
                <a:cs typeface="Calibri" panose="020F0502020204030204" pitchFamily="34" charset="0"/>
              </a:rPr>
              <a:t>Does battery safety apply to boats with outboard engines?</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Yes, battery safety apply to boats with outboard engines unless the battery “is part of an outboard engine.” “Part of” means the battery(s) is directly built-in or attached to the equipment. </a:t>
            </a:r>
          </a:p>
          <a:p>
            <a:pPr marL="0" indent="0">
              <a:lnSpc>
                <a:spcPct val="90000"/>
              </a:lnSpc>
              <a:buFontTx/>
              <a:buNone/>
            </a:pPr>
            <a:r>
              <a:rPr lang="en-US" altLang="en-US" sz="2000" b="1" dirty="0">
                <a:solidFill>
                  <a:srgbClr val="002060"/>
                </a:solidFill>
                <a:latin typeface="Calibri" panose="020F0502020204030204" pitchFamily="34" charset="0"/>
                <a:cs typeface="Calibri" panose="020F0502020204030204" pitchFamily="34" charset="0"/>
              </a:rPr>
              <a:t>Does battery safety apply to battery(s) for other than engine(s) or motor(s) systems?</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Yes, battery safety apply unless the battery is “part of portable equipment.”</a:t>
            </a: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Electrical Systems - Recommended</a:t>
            </a:r>
          </a:p>
        </p:txBody>
      </p:sp>
      <p:sp>
        <p:nvSpPr>
          <p:cNvPr id="5" name="TextBox 1"/>
          <p:cNvSpPr txBox="1">
            <a:spLocks noChangeArrowheads="1"/>
          </p:cNvSpPr>
          <p:nvPr/>
        </p:nvSpPr>
        <p:spPr bwMode="auto">
          <a:xfrm>
            <a:off x="4967204" y="4025942"/>
            <a:ext cx="33977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0" fontAlgn="base" hangingPunct="0">
              <a:spcBef>
                <a:spcPct val="0"/>
              </a:spcBef>
              <a:spcAft>
                <a:spcPct val="0"/>
              </a:spcAft>
              <a:buClrTx/>
              <a:buFontTx/>
              <a:buNone/>
            </a:pPr>
            <a:r>
              <a:rPr lang="en-US" altLang="en-US" sz="1800" b="1" kern="1200" dirty="0">
                <a:solidFill>
                  <a:srgbClr val="002060"/>
                </a:solidFill>
                <a:latin typeface="Calibri" panose="020F0502020204030204" pitchFamily="34" charset="0"/>
                <a:ea typeface="+mn-ea"/>
                <a:cs typeface="Calibri" panose="020F0502020204030204" pitchFamily="34" charset="0"/>
              </a:rPr>
              <a:t>According to insurance statistics from BoatUS, 55% of fires on boats are of an electrical origin, with half of those coming from short circuits in DC circuits</a:t>
            </a:r>
            <a:r>
              <a:rPr lang="en-US" altLang="en-US" sz="1800" kern="1200" dirty="0">
                <a:solidFill>
                  <a:srgbClr val="002060"/>
                </a:solidFill>
                <a:latin typeface="Calibri" panose="020F0502020204030204" pitchFamily="34" charset="0"/>
                <a:ea typeface="+mn-ea"/>
                <a:cs typeface="Calibri" panose="020F0502020204030204" pitchFamily="34" charset="0"/>
              </a:rPr>
              <a:t>.</a:t>
            </a:r>
          </a:p>
        </p:txBody>
      </p:sp>
      <p:pic>
        <p:nvPicPr>
          <p:cNvPr id="6" name="Picture 7" descr="IMG_09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66473" y="3896139"/>
            <a:ext cx="2616063" cy="173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1472973" y="5607953"/>
            <a:ext cx="1708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dirty="0">
                <a:latin typeface="Arial" panose="020B0604020202020204" pitchFamily="34" charset="0"/>
              </a:rPr>
              <a:t>Craig Brown </a:t>
            </a:r>
            <a:r>
              <a:rPr lang="en-US" altLang="en-US" sz="600" b="0" dirty="0">
                <a:latin typeface="Arial" panose="020B0604020202020204" pitchFamily="34" charset="0"/>
              </a:rPr>
              <a:t>(USCG Aux &amp; USPS/</a:t>
            </a:r>
            <a:r>
              <a:rPr lang="en-US" altLang="en-US" sz="600" b="0" dirty="0" err="1">
                <a:latin typeface="Arial" panose="020B0604020202020204" pitchFamily="34" charset="0"/>
              </a:rPr>
              <a:t>ABClub</a:t>
            </a:r>
            <a:r>
              <a:rPr lang="en-US" altLang="en-US" sz="600" b="0" dirty="0">
                <a:latin typeface="Arial" panose="020B0604020202020204" pitchFamily="34" charset="0"/>
              </a:rPr>
              <a:t>)</a:t>
            </a:r>
          </a:p>
        </p:txBody>
      </p:sp>
    </p:spTree>
    <p:extLst>
      <p:ext uri="{BB962C8B-B14F-4D97-AF65-F5344CB8AC3E}">
        <p14:creationId xmlns:p14="http://schemas.microsoft.com/office/powerpoint/2010/main" val="38326439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16</a:t>
            </a:fld>
            <a:endParaRPr lang="en-US" altLang="en-US" sz="1400"/>
          </a:p>
        </p:txBody>
      </p:sp>
      <p:sp>
        <p:nvSpPr>
          <p:cNvPr id="90118" name="TextBox 4"/>
          <p:cNvSpPr txBox="1">
            <a:spLocks noChangeArrowheads="1"/>
          </p:cNvSpPr>
          <p:nvPr/>
        </p:nvSpPr>
        <p:spPr bwMode="auto">
          <a:xfrm>
            <a:off x="381000" y="1026142"/>
            <a:ext cx="8305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US" altLang="en-US" sz="2000" b="1" dirty="0">
                <a:solidFill>
                  <a:srgbClr val="002060"/>
                </a:solidFill>
                <a:latin typeface="Calibri" panose="020F0502020204030204" pitchFamily="34" charset="0"/>
                <a:cs typeface="Calibri" panose="020F0502020204030204" pitchFamily="34" charset="0"/>
              </a:rPr>
              <a:t>Lithium-Ion batteries are commonly found on boats.</a:t>
            </a:r>
          </a:p>
          <a:p>
            <a:pPr marL="406400">
              <a:lnSpc>
                <a:spcPct val="90000"/>
              </a:lnSpc>
            </a:pPr>
            <a:r>
              <a:rPr lang="en-US" altLang="en-US" sz="2000" b="1" dirty="0">
                <a:solidFill>
                  <a:srgbClr val="002060"/>
                </a:solidFill>
                <a:latin typeface="Calibri" panose="020F0502020204030204" pitchFamily="34" charset="0"/>
                <a:cs typeface="Calibri" panose="020F0502020204030204" pitchFamily="34" charset="0"/>
              </a:rPr>
              <a:t>cell phone, computer, camera, handheld radio, power battery, etc.</a:t>
            </a:r>
          </a:p>
          <a:p>
            <a:pPr>
              <a:lnSpc>
                <a:spcPct val="90000"/>
              </a:lnSpc>
              <a:buFontTx/>
              <a:buNone/>
            </a:pPr>
            <a:r>
              <a:rPr lang="en-US" altLang="en-US" sz="2000" b="1" dirty="0">
                <a:solidFill>
                  <a:srgbClr val="002060"/>
                </a:solidFill>
                <a:latin typeface="Calibri" panose="020F0502020204030204" pitchFamily="34" charset="0"/>
                <a:cs typeface="Calibri" panose="020F0502020204030204" pitchFamily="34" charset="0"/>
              </a:rPr>
              <a:t>Discuss Lithium-Ion battery safety with the boat owner/operator.</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Avoid unsupervised charging.</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Use proper chargers to avoid overcharging.</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Ensure batteries and devices using them are certified by Underwriters Laboratory (UL).</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Keep batteries and chargers away from heat sources and flammable materials.</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Follow manufacturers’ instructions for the care and maintenance.</a:t>
            </a:r>
          </a:p>
          <a:p>
            <a:pPr marL="404813">
              <a:lnSpc>
                <a:spcPct val="90000"/>
              </a:lnSpc>
            </a:pPr>
            <a:r>
              <a:rPr lang="en-US" altLang="en-US" sz="2000" b="1" dirty="0">
                <a:solidFill>
                  <a:srgbClr val="002060"/>
                </a:solidFill>
                <a:latin typeface="Calibri" panose="020F0502020204030204" pitchFamily="34" charset="0"/>
                <a:cs typeface="Calibri" panose="020F0502020204030204" pitchFamily="34" charset="0"/>
              </a:rPr>
              <a:t>Properly dispose of damaged batteries.</a:t>
            </a: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Electrical Systems - Recommended</a:t>
            </a:r>
          </a:p>
        </p:txBody>
      </p:sp>
      <p:sp>
        <p:nvSpPr>
          <p:cNvPr id="7" name="TextBox 1"/>
          <p:cNvSpPr txBox="1">
            <a:spLocks noChangeArrowheads="1"/>
          </p:cNvSpPr>
          <p:nvPr/>
        </p:nvSpPr>
        <p:spPr bwMode="auto">
          <a:xfrm>
            <a:off x="2946173" y="6292879"/>
            <a:ext cx="16269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600" dirty="0">
                <a:latin typeface="Arial" panose="020B0604020202020204" pitchFamily="34" charset="0"/>
              </a:rPr>
              <a:t>NTSB Report MIR-23-23</a:t>
            </a:r>
            <a:endParaRPr lang="en-US" altLang="en-US" sz="600" b="0" dirty="0">
              <a:latin typeface="Arial" panose="020B0604020202020204" pitchFamily="34" charset="0"/>
            </a:endParaRPr>
          </a:p>
        </p:txBody>
      </p:sp>
      <p:pic>
        <p:nvPicPr>
          <p:cNvPr id="2" name="Picture 1">
            <a:extLst>
              <a:ext uri="{FF2B5EF4-FFF2-40B4-BE49-F238E27FC236}">
                <a16:creationId xmlns:a16="http://schemas.microsoft.com/office/drawing/2014/main" id="{9FBE0D94-8759-443E-B5B5-F3FDF634CB9D}"/>
              </a:ext>
            </a:extLst>
          </p:cNvPr>
          <p:cNvPicPr>
            <a:picLocks noChangeAspect="1"/>
          </p:cNvPicPr>
          <p:nvPr/>
        </p:nvPicPr>
        <p:blipFill>
          <a:blip r:embed="rId3"/>
          <a:stretch>
            <a:fillRect/>
          </a:stretch>
        </p:blipFill>
        <p:spPr>
          <a:xfrm>
            <a:off x="2946173" y="4806772"/>
            <a:ext cx="2886478" cy="1486107"/>
          </a:xfrm>
          <a:prstGeom prst="rect">
            <a:avLst/>
          </a:prstGeom>
        </p:spPr>
      </p:pic>
      <p:sp>
        <p:nvSpPr>
          <p:cNvPr id="11" name="TextBox 10">
            <a:extLst>
              <a:ext uri="{FF2B5EF4-FFF2-40B4-BE49-F238E27FC236}">
                <a16:creationId xmlns:a16="http://schemas.microsoft.com/office/drawing/2014/main" id="{9416AC1B-AE79-40D2-99A6-5018E00089D3}"/>
              </a:ext>
            </a:extLst>
          </p:cNvPr>
          <p:cNvSpPr txBox="1"/>
          <p:nvPr/>
        </p:nvSpPr>
        <p:spPr>
          <a:xfrm>
            <a:off x="2892241" y="6378284"/>
            <a:ext cx="2978510" cy="276999"/>
          </a:xfrm>
          <a:prstGeom prst="rect">
            <a:avLst/>
          </a:prstGeom>
          <a:noFill/>
        </p:spPr>
        <p:txBody>
          <a:bodyPr wrap="square" rtlCol="0">
            <a:spAutoFit/>
          </a:bodyPr>
          <a:lstStyle/>
          <a:p>
            <a:pPr algn="ctr"/>
            <a:r>
              <a:rPr lang="en-US" sz="1200" dirty="0"/>
              <a:t>Remains of a Lithium-Ion battery charger</a:t>
            </a:r>
          </a:p>
        </p:txBody>
      </p:sp>
    </p:spTree>
    <p:extLst>
      <p:ext uri="{BB962C8B-B14F-4D97-AF65-F5344CB8AC3E}">
        <p14:creationId xmlns:p14="http://schemas.microsoft.com/office/powerpoint/2010/main" val="23176886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17</a:t>
            </a:fld>
            <a:endParaRPr lang="en-US" altLang="en-US" sz="1400"/>
          </a:p>
        </p:txBody>
      </p:sp>
      <p:sp>
        <p:nvSpPr>
          <p:cNvPr id="90118" name="TextBox 4"/>
          <p:cNvSpPr txBox="1">
            <a:spLocks noChangeArrowheads="1"/>
          </p:cNvSpPr>
          <p:nvPr/>
        </p:nvSpPr>
        <p:spPr bwMode="auto">
          <a:xfrm>
            <a:off x="317500" y="1824936"/>
            <a:ext cx="8483600" cy="224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ctr">
              <a:lnSpc>
                <a:spcPct val="90000"/>
              </a:lnSpc>
              <a:buNone/>
            </a:pPr>
            <a:r>
              <a:rPr lang="en-US" altLang="en-US" sz="2800" b="1" u="sng" dirty="0">
                <a:solidFill>
                  <a:srgbClr val="002060"/>
                </a:solidFill>
                <a:latin typeface="Calibri" panose="020F0502020204030204" pitchFamily="34" charset="0"/>
                <a:cs typeface="Calibri" panose="020F0502020204030204" pitchFamily="34" charset="0"/>
              </a:rPr>
              <a:t>US Power Squadrons/America’s Boating Club</a:t>
            </a:r>
          </a:p>
          <a:p>
            <a:pPr marL="0" indent="0" algn="ctr">
              <a:lnSpc>
                <a:spcPct val="90000"/>
              </a:lnSpc>
              <a:buNone/>
            </a:pPr>
            <a:r>
              <a:rPr lang="en-US" altLang="en-US" sz="2400" b="1" dirty="0">
                <a:solidFill>
                  <a:srgbClr val="002060"/>
                </a:solidFill>
                <a:latin typeface="Calibri" panose="020F0502020204030204" pitchFamily="34" charset="0"/>
                <a:cs typeface="Calibri" panose="020F0502020204030204" pitchFamily="34" charset="0"/>
              </a:rPr>
              <a:t>Vessel Examiners must complete the “Appendix </a:t>
            </a:r>
            <a:r>
              <a:rPr lang="en-US" altLang="en-US" sz="2400" b="1" u="sng" dirty="0">
                <a:solidFill>
                  <a:srgbClr val="002060"/>
                </a:solidFill>
                <a:latin typeface="Calibri" panose="020F0502020204030204" pitchFamily="34" charset="0"/>
                <a:cs typeface="Calibri" panose="020F0502020204030204" pitchFamily="34" charset="0"/>
              </a:rPr>
              <a:t>A</a:t>
            </a:r>
            <a:r>
              <a:rPr lang="en-US" altLang="en-US" sz="2400" b="1" dirty="0">
                <a:solidFill>
                  <a:srgbClr val="002060"/>
                </a:solidFill>
                <a:latin typeface="Calibri" panose="020F0502020204030204" pitchFamily="34" charset="0"/>
                <a:cs typeface="Calibri" panose="020F0502020204030204" pitchFamily="34" charset="0"/>
              </a:rPr>
              <a:t>”.</a:t>
            </a:r>
          </a:p>
          <a:p>
            <a:pPr marL="0" indent="0" algn="ctr">
              <a:lnSpc>
                <a:spcPct val="90000"/>
              </a:lnSpc>
              <a:buNone/>
            </a:pPr>
            <a:endParaRPr lang="en-US" altLang="en-US" sz="2800" b="1" dirty="0">
              <a:solidFill>
                <a:srgbClr val="002060"/>
              </a:solidFill>
              <a:latin typeface="Calibri" panose="020F0502020204030204" pitchFamily="34" charset="0"/>
              <a:cs typeface="Calibri" panose="020F0502020204030204" pitchFamily="34" charset="0"/>
            </a:endParaRPr>
          </a:p>
          <a:p>
            <a:pPr marL="0" indent="0" algn="ctr">
              <a:lnSpc>
                <a:spcPct val="90000"/>
              </a:lnSpc>
              <a:buNone/>
            </a:pPr>
            <a:r>
              <a:rPr lang="en-US" altLang="en-US" sz="2800" b="1" u="sng" dirty="0">
                <a:solidFill>
                  <a:srgbClr val="002060"/>
                </a:solidFill>
                <a:latin typeface="Calibri" panose="020F0502020204030204" pitchFamily="34" charset="0"/>
                <a:cs typeface="Calibri" panose="020F0502020204030204" pitchFamily="34" charset="0"/>
              </a:rPr>
              <a:t>US Coast Guard Auxiliary</a:t>
            </a:r>
          </a:p>
          <a:p>
            <a:pPr marL="0" indent="0" algn="ctr">
              <a:lnSpc>
                <a:spcPct val="90000"/>
              </a:lnSpc>
              <a:buNone/>
            </a:pPr>
            <a:r>
              <a:rPr lang="en-US" altLang="en-US" sz="2400" b="1" dirty="0">
                <a:solidFill>
                  <a:srgbClr val="002060"/>
                </a:solidFill>
                <a:latin typeface="Calibri" panose="020F0502020204030204" pitchFamily="34" charset="0"/>
                <a:cs typeface="Calibri" panose="020F0502020204030204" pitchFamily="34" charset="0"/>
              </a:rPr>
              <a:t>Vessel Examiners must complete the “Appendix </a:t>
            </a:r>
            <a:r>
              <a:rPr lang="en-US" altLang="en-US" sz="2400" b="1" u="sng" dirty="0">
                <a:solidFill>
                  <a:srgbClr val="002060"/>
                </a:solidFill>
                <a:latin typeface="Calibri" panose="020F0502020204030204" pitchFamily="34" charset="0"/>
                <a:cs typeface="Calibri" panose="020F0502020204030204" pitchFamily="34" charset="0"/>
              </a:rPr>
              <a:t>B</a:t>
            </a:r>
            <a:r>
              <a:rPr lang="en-US" altLang="en-US" sz="2400" b="1" dirty="0">
                <a:solidFill>
                  <a:srgbClr val="002060"/>
                </a:solidFill>
                <a:latin typeface="Calibri" panose="020F0502020204030204" pitchFamily="34" charset="0"/>
                <a:cs typeface="Calibri" panose="020F0502020204030204" pitchFamily="34" charset="0"/>
              </a:rPr>
              <a:t>”.</a:t>
            </a: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Appendix requirements</a:t>
            </a:r>
          </a:p>
        </p:txBody>
      </p:sp>
    </p:spTree>
    <p:extLst>
      <p:ext uri="{BB962C8B-B14F-4D97-AF65-F5344CB8AC3E}">
        <p14:creationId xmlns:p14="http://schemas.microsoft.com/office/powerpoint/2010/main" val="180774454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18</a:t>
            </a:fld>
            <a:endParaRPr lang="en-US" altLang="en-US" sz="1400"/>
          </a:p>
        </p:txBody>
      </p:sp>
      <p:sp>
        <p:nvSpPr>
          <p:cNvPr id="90118" name="TextBox 4"/>
          <p:cNvSpPr txBox="1">
            <a:spLocks noChangeArrowheads="1"/>
          </p:cNvSpPr>
          <p:nvPr/>
        </p:nvSpPr>
        <p:spPr bwMode="auto">
          <a:xfrm>
            <a:off x="317500" y="1824936"/>
            <a:ext cx="84836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ctr">
              <a:lnSpc>
                <a:spcPct val="90000"/>
              </a:lnSpc>
              <a:buNone/>
            </a:pPr>
            <a:r>
              <a:rPr lang="en-US" altLang="en-US" sz="2800" b="1" u="sng" dirty="0">
                <a:solidFill>
                  <a:srgbClr val="002060"/>
                </a:solidFill>
                <a:latin typeface="Calibri" panose="020F0502020204030204" pitchFamily="34" charset="0"/>
                <a:cs typeface="Calibri" panose="020F0502020204030204" pitchFamily="34" charset="0"/>
              </a:rPr>
              <a:t>US Power Squadrons/America’s Boating Club</a:t>
            </a:r>
            <a:endParaRPr lang="en-US" altLang="en-US" sz="2400" b="1" dirty="0">
              <a:solidFill>
                <a:srgbClr val="002060"/>
              </a:solidFill>
              <a:latin typeface="Calibri" panose="020F0502020204030204" pitchFamily="34" charset="0"/>
              <a:cs typeface="Calibri" panose="020F0502020204030204" pitchFamily="34" charset="0"/>
            </a:endParaRP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Appendix </a:t>
            </a:r>
            <a:r>
              <a:rPr lang="en-US" altLang="en-US" sz="4000" b="1" u="sng" dirty="0">
                <a:solidFill>
                  <a:srgbClr val="FF0000"/>
                </a:solidFill>
                <a:latin typeface="Calibri" panose="020F0502020204030204" pitchFamily="34" charset="0"/>
                <a:cs typeface="Calibri" panose="020F0502020204030204" pitchFamily="34" charset="0"/>
              </a:rPr>
              <a:t>A</a:t>
            </a:r>
          </a:p>
        </p:txBody>
      </p:sp>
    </p:spTree>
    <p:extLst>
      <p:ext uri="{BB962C8B-B14F-4D97-AF65-F5344CB8AC3E}">
        <p14:creationId xmlns:p14="http://schemas.microsoft.com/office/powerpoint/2010/main" val="236161984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4"/>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US" dirty="0"/>
              <a:t>Approved Vessel Examiner Uniforms</a:t>
            </a:r>
            <a:br>
              <a:rPr lang="en-US" dirty="0"/>
            </a:br>
            <a:r>
              <a:rPr lang="en-US" sz="2700" dirty="0"/>
              <a:t>USPS/America’s Boating Club</a:t>
            </a:r>
            <a:endParaRPr sz="2700" dirty="0"/>
          </a:p>
        </p:txBody>
      </p:sp>
      <p:sp>
        <p:nvSpPr>
          <p:cNvPr id="200" name="Google Shape;200;p14"/>
          <p:cNvSpPr txBox="1">
            <a:spLocks noGrp="1"/>
          </p:cNvSpPr>
          <p:nvPr>
            <p:ph type="body" idx="1"/>
          </p:nvPr>
        </p:nvSpPr>
        <p:spPr>
          <a:xfrm>
            <a:off x="457200" y="1477292"/>
            <a:ext cx="8229600" cy="2631412"/>
          </a:xfrm>
          <a:prstGeom prst="rect">
            <a:avLst/>
          </a:prstGeom>
          <a:noFill/>
          <a:ln>
            <a:noFill/>
          </a:ln>
        </p:spPr>
        <p:txBody>
          <a:bodyPr spcFirstLastPara="1" wrap="square" lIns="91425" tIns="45700" rIns="91425" bIns="45700" anchor="t" anchorCtr="0">
            <a:normAutofit/>
          </a:bodyPr>
          <a:lstStyle/>
          <a:p>
            <a:pPr marL="342900">
              <a:spcBef>
                <a:spcPts val="0"/>
              </a:spcBef>
              <a:spcAft>
                <a:spcPts val="600"/>
              </a:spcAft>
              <a:buClr>
                <a:srgbClr val="002060"/>
              </a:buClr>
              <a:buSzPts val="3000"/>
            </a:pPr>
            <a:r>
              <a:rPr lang="en-US" sz="2000" b="1" dirty="0">
                <a:solidFill>
                  <a:srgbClr val="002060"/>
                </a:solidFill>
              </a:rPr>
              <a:t>Wear the red USPS or America’s Boating Club VE Polo shirt (with words “Vessel Examiner” under the logo)</a:t>
            </a:r>
          </a:p>
          <a:p>
            <a:pPr marL="342900">
              <a:spcBef>
                <a:spcPts val="0"/>
              </a:spcBef>
              <a:spcAft>
                <a:spcPts val="600"/>
              </a:spcAft>
              <a:buClr>
                <a:srgbClr val="002060"/>
              </a:buClr>
              <a:buSzPts val="3000"/>
            </a:pPr>
            <a:r>
              <a:rPr lang="en-US" sz="2000" b="1" dirty="0">
                <a:solidFill>
                  <a:srgbClr val="002060"/>
                </a:solidFill>
              </a:rPr>
              <a:t>Wear tan or khaki-colored pants (long or short)</a:t>
            </a:r>
          </a:p>
          <a:p>
            <a:pPr marL="342900" lvl="0" indent="-342900" algn="l" rtl="0">
              <a:lnSpc>
                <a:spcPct val="100000"/>
              </a:lnSpc>
              <a:spcBef>
                <a:spcPts val="600"/>
              </a:spcBef>
              <a:spcAft>
                <a:spcPts val="0"/>
              </a:spcAft>
              <a:buClr>
                <a:srgbClr val="002060"/>
              </a:buClr>
              <a:buSzPts val="3000"/>
              <a:buChar char="•"/>
            </a:pPr>
            <a:r>
              <a:rPr lang="en-US" sz="2000" b="1" dirty="0">
                <a:solidFill>
                  <a:srgbClr val="002060"/>
                </a:solidFill>
              </a:rPr>
              <a:t>VEs should strongly consider wearing an inflatable life jacket during a Vessel Safety Check.</a:t>
            </a:r>
          </a:p>
          <a:p>
            <a:pPr marL="342900" lvl="0" indent="-342900" algn="l" rtl="0">
              <a:lnSpc>
                <a:spcPct val="100000"/>
              </a:lnSpc>
              <a:spcBef>
                <a:spcPts val="600"/>
              </a:spcBef>
              <a:spcAft>
                <a:spcPts val="0"/>
              </a:spcAft>
              <a:buClr>
                <a:srgbClr val="002060"/>
              </a:buClr>
              <a:buSzPts val="3000"/>
              <a:buChar char="•"/>
            </a:pPr>
            <a:r>
              <a:rPr lang="en-US" sz="2000" b="1" dirty="0">
                <a:solidFill>
                  <a:srgbClr val="002060"/>
                </a:solidFill>
              </a:rPr>
              <a:t>Must wear a life jacket for all VSCs done on a boat that is on the water.</a:t>
            </a:r>
          </a:p>
          <a:p>
            <a:pPr marL="342900">
              <a:spcBef>
                <a:spcPts val="600"/>
              </a:spcBef>
              <a:buClr>
                <a:srgbClr val="002060"/>
              </a:buClr>
              <a:buSzPts val="3000"/>
            </a:pPr>
            <a:r>
              <a:rPr lang="en-US" sz="2000" b="1" dirty="0">
                <a:solidFill>
                  <a:srgbClr val="002060"/>
                </a:solidFill>
              </a:rPr>
              <a:t>Never say no to giving a VSC no matter what!</a:t>
            </a:r>
          </a:p>
          <a:p>
            <a:pPr marL="342900" lvl="0" indent="-342900" algn="l" rtl="0">
              <a:lnSpc>
                <a:spcPct val="100000"/>
              </a:lnSpc>
              <a:spcBef>
                <a:spcPts val="600"/>
              </a:spcBef>
              <a:spcAft>
                <a:spcPts val="0"/>
              </a:spcAft>
              <a:buClr>
                <a:srgbClr val="002060"/>
              </a:buClr>
              <a:buSzPts val="3000"/>
              <a:buChar char="•"/>
            </a:pPr>
            <a:endParaRPr sz="2000" b="1" dirty="0">
              <a:solidFill>
                <a:srgbClr val="002060"/>
              </a:solidFill>
            </a:endParaRPr>
          </a:p>
        </p:txBody>
      </p:sp>
      <p:sp>
        <p:nvSpPr>
          <p:cNvPr id="201" name="Google Shape;201;p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2" name="Picture 1">
            <a:extLst>
              <a:ext uri="{FF2B5EF4-FFF2-40B4-BE49-F238E27FC236}">
                <a16:creationId xmlns:a16="http://schemas.microsoft.com/office/drawing/2014/main" id="{4F6C50B1-B4BD-42CB-9B04-14B8A2CD1A91}"/>
              </a:ext>
            </a:extLst>
          </p:cNvPr>
          <p:cNvPicPr>
            <a:picLocks noChangeAspect="1"/>
          </p:cNvPicPr>
          <p:nvPr/>
        </p:nvPicPr>
        <p:blipFill>
          <a:blip r:embed="rId3"/>
          <a:stretch>
            <a:fillRect/>
          </a:stretch>
        </p:blipFill>
        <p:spPr>
          <a:xfrm>
            <a:off x="3242525" y="4315068"/>
            <a:ext cx="1561123" cy="2147397"/>
          </a:xfrm>
          <a:prstGeom prst="rect">
            <a:avLst/>
          </a:prstGeom>
        </p:spPr>
      </p:pic>
    </p:spTree>
    <p:extLst>
      <p:ext uri="{BB962C8B-B14F-4D97-AF65-F5344CB8AC3E}">
        <p14:creationId xmlns:p14="http://schemas.microsoft.com/office/powerpoint/2010/main" val="235424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2</a:t>
            </a:fld>
            <a:endParaRPr lang="en-US" altLang="en-US" sz="1400"/>
          </a:p>
        </p:txBody>
      </p:sp>
      <p:sp>
        <p:nvSpPr>
          <p:cNvPr id="90118" name="TextBox 4"/>
          <p:cNvSpPr txBox="1">
            <a:spLocks noChangeArrowheads="1"/>
          </p:cNvSpPr>
          <p:nvPr/>
        </p:nvSpPr>
        <p:spPr bwMode="auto">
          <a:xfrm>
            <a:off x="317500" y="1089642"/>
            <a:ext cx="848360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pPr>
            <a:r>
              <a:rPr lang="en-US" altLang="en-US" sz="2000" b="1" dirty="0">
                <a:solidFill>
                  <a:srgbClr val="002060"/>
                </a:solidFill>
                <a:latin typeface="Calibri" panose="020F0502020204030204" pitchFamily="34" charset="0"/>
                <a:cs typeface="Calibri" panose="020F0502020204030204" pitchFamily="34" charset="0"/>
              </a:rPr>
              <a:t>All Vessel Examiners must complete the 2024 “Vessel Examiner Workshop”.</a:t>
            </a:r>
          </a:p>
          <a:p>
            <a:pPr>
              <a:lnSpc>
                <a:spcPct val="90000"/>
              </a:lnSpc>
            </a:pPr>
            <a:r>
              <a:rPr lang="en-US" altLang="en-US" sz="2000" b="1" dirty="0">
                <a:solidFill>
                  <a:srgbClr val="002060"/>
                </a:solidFill>
                <a:latin typeface="Calibri" panose="020F0502020204030204" pitchFamily="34" charset="0"/>
                <a:cs typeface="Calibri" panose="020F0502020204030204" pitchFamily="34" charset="0"/>
              </a:rPr>
              <a:t>US Power Squadrons/America’s Boating Club Vessel Examiners must complete the 2024 “Vessel Examiner Workshop” </a:t>
            </a:r>
            <a:r>
              <a:rPr lang="en-US" altLang="en-US" sz="2000" b="1" u="sng" dirty="0">
                <a:solidFill>
                  <a:srgbClr val="002060"/>
                </a:solidFill>
                <a:latin typeface="Calibri" panose="020F0502020204030204" pitchFamily="34" charset="0"/>
                <a:cs typeface="Calibri" panose="020F0502020204030204" pitchFamily="34" charset="0"/>
              </a:rPr>
              <a:t>and</a:t>
            </a:r>
            <a:r>
              <a:rPr lang="en-US" altLang="en-US" sz="2000" b="1" dirty="0">
                <a:solidFill>
                  <a:srgbClr val="002060"/>
                </a:solidFill>
                <a:latin typeface="Calibri" panose="020F0502020204030204" pitchFamily="34" charset="0"/>
                <a:cs typeface="Calibri" panose="020F0502020204030204" pitchFamily="34" charset="0"/>
              </a:rPr>
              <a:t> “Appendix </a:t>
            </a:r>
            <a:r>
              <a:rPr lang="en-US" altLang="en-US" sz="2000" b="1" u="sng" dirty="0">
                <a:solidFill>
                  <a:srgbClr val="002060"/>
                </a:solidFill>
                <a:latin typeface="Calibri" panose="020F0502020204030204" pitchFamily="34" charset="0"/>
                <a:cs typeface="Calibri" panose="020F0502020204030204" pitchFamily="34" charset="0"/>
              </a:rPr>
              <a:t>A</a:t>
            </a:r>
            <a:r>
              <a:rPr lang="en-US" altLang="en-US" sz="2000" b="1" dirty="0">
                <a:solidFill>
                  <a:srgbClr val="002060"/>
                </a:solidFill>
                <a:latin typeface="Calibri" panose="020F0502020204030204" pitchFamily="34" charset="0"/>
                <a:cs typeface="Calibri" panose="020F0502020204030204" pitchFamily="34" charset="0"/>
              </a:rPr>
              <a:t>”.</a:t>
            </a:r>
          </a:p>
          <a:p>
            <a:pPr>
              <a:lnSpc>
                <a:spcPct val="90000"/>
              </a:lnSpc>
            </a:pPr>
            <a:r>
              <a:rPr lang="en-US" altLang="en-US" sz="2000" b="1" dirty="0">
                <a:solidFill>
                  <a:srgbClr val="002060"/>
                </a:solidFill>
                <a:latin typeface="Calibri" panose="020F0502020204030204" pitchFamily="34" charset="0"/>
                <a:cs typeface="Calibri" panose="020F0502020204030204" pitchFamily="34" charset="0"/>
              </a:rPr>
              <a:t>US Coast Guard Auxiliary Vessel Examiners must complete the 2024 “Vessel Examiner Workshop” </a:t>
            </a:r>
            <a:r>
              <a:rPr lang="en-US" altLang="en-US" sz="2000" b="1" u="sng" dirty="0">
                <a:solidFill>
                  <a:srgbClr val="002060"/>
                </a:solidFill>
                <a:latin typeface="Calibri" panose="020F0502020204030204" pitchFamily="34" charset="0"/>
                <a:cs typeface="Calibri" panose="020F0502020204030204" pitchFamily="34" charset="0"/>
              </a:rPr>
              <a:t>and</a:t>
            </a:r>
            <a:r>
              <a:rPr lang="en-US" altLang="en-US" sz="2000" b="1" dirty="0">
                <a:solidFill>
                  <a:srgbClr val="002060"/>
                </a:solidFill>
                <a:latin typeface="Calibri" panose="020F0502020204030204" pitchFamily="34" charset="0"/>
                <a:cs typeface="Calibri" panose="020F0502020204030204" pitchFamily="34" charset="0"/>
              </a:rPr>
              <a:t> “Appendix </a:t>
            </a:r>
            <a:r>
              <a:rPr lang="en-US" altLang="en-US" sz="2000" b="1" u="sng" dirty="0">
                <a:solidFill>
                  <a:srgbClr val="002060"/>
                </a:solidFill>
                <a:latin typeface="Calibri" panose="020F0502020204030204" pitchFamily="34" charset="0"/>
                <a:cs typeface="Calibri" panose="020F0502020204030204" pitchFamily="34" charset="0"/>
              </a:rPr>
              <a:t>B</a:t>
            </a:r>
            <a:r>
              <a:rPr lang="en-US" altLang="en-US" sz="2000" b="1" dirty="0">
                <a:solidFill>
                  <a:srgbClr val="002060"/>
                </a:solidFill>
                <a:latin typeface="Calibri" panose="020F0502020204030204" pitchFamily="34" charset="0"/>
                <a:cs typeface="Calibri" panose="020F0502020204030204" pitchFamily="34" charset="0"/>
              </a:rPr>
              <a:t>”.</a:t>
            </a: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Workshop requirements</a:t>
            </a:r>
          </a:p>
        </p:txBody>
      </p:sp>
      <p:sp>
        <p:nvSpPr>
          <p:cNvPr id="2" name="TextBox 1">
            <a:extLst>
              <a:ext uri="{FF2B5EF4-FFF2-40B4-BE49-F238E27FC236}">
                <a16:creationId xmlns:a16="http://schemas.microsoft.com/office/drawing/2014/main" id="{EBF02C69-EA8F-4165-A630-E9DA2E743453}"/>
              </a:ext>
            </a:extLst>
          </p:cNvPr>
          <p:cNvSpPr txBox="1"/>
          <p:nvPr/>
        </p:nvSpPr>
        <p:spPr>
          <a:xfrm>
            <a:off x="292100" y="3558419"/>
            <a:ext cx="8483600" cy="1077218"/>
          </a:xfrm>
          <a:prstGeom prst="rect">
            <a:avLst/>
          </a:prstGeom>
          <a:noFill/>
        </p:spPr>
        <p:txBody>
          <a:bodyPr wrap="square" rtlCol="0">
            <a:spAutoFit/>
          </a:bodyPr>
          <a:lstStyle/>
          <a:p>
            <a:pPr algn="ctr"/>
            <a:r>
              <a:rPr lang="en-US" sz="3200" b="1" u="sng" dirty="0">
                <a:solidFill>
                  <a:srgbClr val="FF0000"/>
                </a:solidFill>
              </a:rPr>
              <a:t>2024 “Vessel Examiner Workshop” to be completed by June 30, 2024.</a:t>
            </a:r>
          </a:p>
        </p:txBody>
      </p:sp>
    </p:spTree>
    <p:extLst>
      <p:ext uri="{BB962C8B-B14F-4D97-AF65-F5344CB8AC3E}">
        <p14:creationId xmlns:p14="http://schemas.microsoft.com/office/powerpoint/2010/main" val="116480128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5"/>
          <p:cNvSpPr txBox="1">
            <a:spLocks noGrp="1"/>
          </p:cNvSpPr>
          <p:nvPr>
            <p:ph type="title"/>
          </p:nvPr>
        </p:nvSpPr>
        <p:spPr>
          <a:xfrm>
            <a:off x="457200" y="-7704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Calibri"/>
              <a:buNone/>
            </a:pPr>
            <a:r>
              <a:rPr lang="en-US" sz="4000" dirty="0">
                <a:latin typeface="Calibri"/>
                <a:ea typeface="Calibri"/>
                <a:cs typeface="Calibri"/>
                <a:sym typeface="Calibri"/>
              </a:rPr>
              <a:t>Additional Resources</a:t>
            </a:r>
            <a:endParaRPr dirty="0"/>
          </a:p>
        </p:txBody>
      </p:sp>
      <p:sp>
        <p:nvSpPr>
          <p:cNvPr id="788" name="Google Shape;788;p75"/>
          <p:cNvSpPr txBox="1">
            <a:spLocks noGrp="1"/>
          </p:cNvSpPr>
          <p:nvPr>
            <p:ph type="body" idx="1"/>
          </p:nvPr>
        </p:nvSpPr>
        <p:spPr>
          <a:xfrm>
            <a:off x="332154" y="882768"/>
            <a:ext cx="8811846" cy="494819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060"/>
              </a:buClr>
              <a:buSzPts val="2400"/>
              <a:buNone/>
            </a:pPr>
            <a:r>
              <a:rPr lang="en-US" sz="2000" b="1" dirty="0">
                <a:solidFill>
                  <a:srgbClr val="002060"/>
                </a:solidFill>
              </a:rPr>
              <a:t>Auxiliary National “V” Department website</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3"/>
              </a:rPr>
              <a:t>http://wow.uscgaux.info/content.php?unit=v-dept</a:t>
            </a:r>
            <a:endParaRPr sz="1800" dirty="0"/>
          </a:p>
          <a:p>
            <a:pPr marL="342900" lvl="0">
              <a:spcBef>
                <a:spcPts val="480"/>
              </a:spcBef>
              <a:buClr>
                <a:srgbClr val="002060"/>
              </a:buClr>
              <a:buSzPts val="2400"/>
              <a:buNone/>
            </a:pPr>
            <a:r>
              <a:rPr lang="en-US" sz="2000" b="1" dirty="0">
                <a:solidFill>
                  <a:srgbClr val="002060"/>
                </a:solidFill>
              </a:rPr>
              <a:t>US Power Squadrons National Vessel Safety Check website</a:t>
            </a:r>
            <a:endParaRPr lang="en-US" sz="2000" dirty="0">
              <a:solidFill>
                <a:srgbClr val="002060"/>
              </a:solidFill>
            </a:endParaRPr>
          </a:p>
          <a:p>
            <a:pPr marL="342900" lvl="0">
              <a:buNone/>
            </a:pPr>
            <a:r>
              <a:rPr lang="en-US" sz="1800" u="sng" dirty="0">
                <a:solidFill>
                  <a:schemeClr val="hlink"/>
                </a:solidFill>
                <a:hlinkClick r:id="rId4"/>
              </a:rPr>
              <a:t>https://www.usps.org/departments/12000/12900/12900-vessel-safety-check</a:t>
            </a:r>
            <a:endParaRPr lang="en-US" sz="1800" dirty="0"/>
          </a:p>
          <a:p>
            <a:pPr marL="342900" lvl="0" indent="-342900" algn="l" rtl="0">
              <a:lnSpc>
                <a:spcPct val="100000"/>
              </a:lnSpc>
              <a:spcBef>
                <a:spcPts val="480"/>
              </a:spcBef>
              <a:spcAft>
                <a:spcPts val="0"/>
              </a:spcAft>
              <a:buClr>
                <a:srgbClr val="002060"/>
              </a:buClr>
              <a:buSzPts val="2400"/>
              <a:buNone/>
            </a:pPr>
            <a:r>
              <a:rPr lang="en-US" sz="2000" b="1" dirty="0">
                <a:solidFill>
                  <a:srgbClr val="002060"/>
                </a:solidFill>
              </a:rPr>
              <a:t>America’s Boating Channel</a:t>
            </a:r>
          </a:p>
          <a:p>
            <a:pPr marL="342900" lvl="0">
              <a:spcBef>
                <a:spcPts val="480"/>
              </a:spcBef>
              <a:buClr>
                <a:srgbClr val="002060"/>
              </a:buClr>
              <a:buSzPts val="2400"/>
              <a:buNone/>
            </a:pPr>
            <a:r>
              <a:rPr lang="en-US" sz="1800" dirty="0">
                <a:solidFill>
                  <a:srgbClr val="002060"/>
                </a:solidFill>
                <a:hlinkClick r:id="rId5"/>
              </a:rPr>
              <a:t>https://www.youtube.com/channel/UC1c_rFyt1fGqvdiSauAijAg</a:t>
            </a:r>
            <a:endParaRPr lang="en-US" sz="1800" dirty="0">
              <a:solidFill>
                <a:srgbClr val="002060"/>
              </a:solidFill>
            </a:endParaRPr>
          </a:p>
          <a:p>
            <a:pPr marL="342900" lvl="0">
              <a:spcBef>
                <a:spcPts val="480"/>
              </a:spcBef>
              <a:buClr>
                <a:srgbClr val="002060"/>
              </a:buClr>
              <a:buSzPts val="2400"/>
              <a:buNone/>
            </a:pPr>
            <a:r>
              <a:rPr lang="en-US" sz="2000" b="1" dirty="0" err="1">
                <a:solidFill>
                  <a:srgbClr val="002060"/>
                </a:solidFill>
              </a:rPr>
              <a:t>Paddlecraft</a:t>
            </a:r>
            <a:r>
              <a:rPr lang="en-US" sz="2000" b="1" dirty="0">
                <a:solidFill>
                  <a:srgbClr val="002060"/>
                </a:solidFill>
              </a:rPr>
              <a:t> Vessel Safety Check Addendum</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6"/>
              </a:rPr>
              <a:t>http://vdept.cgaux.org/JobAidFiles/SUBsVSCManualAddendum.pdf</a:t>
            </a:r>
            <a:endParaRPr sz="1800" dirty="0"/>
          </a:p>
          <a:p>
            <a:pPr marL="342900" lvl="0" indent="-342900" algn="l" rtl="0">
              <a:lnSpc>
                <a:spcPct val="100000"/>
              </a:lnSpc>
              <a:spcBef>
                <a:spcPts val="480"/>
              </a:spcBef>
              <a:spcAft>
                <a:spcPts val="0"/>
              </a:spcAft>
              <a:buClr>
                <a:srgbClr val="002060"/>
              </a:buClr>
              <a:buSzPts val="2400"/>
              <a:buNone/>
            </a:pPr>
            <a:r>
              <a:rPr lang="en-US" sz="2000" b="1" dirty="0">
                <a:solidFill>
                  <a:srgbClr val="002060"/>
                </a:solidFill>
              </a:rPr>
              <a:t>B-Directorate </a:t>
            </a:r>
            <a:r>
              <a:rPr lang="en-US" sz="2000" b="1" dirty="0" err="1">
                <a:solidFill>
                  <a:srgbClr val="002060"/>
                </a:solidFill>
              </a:rPr>
              <a:t>Paddlecraft</a:t>
            </a:r>
            <a:r>
              <a:rPr lang="en-US" sz="2000" b="1" dirty="0">
                <a:solidFill>
                  <a:srgbClr val="002060"/>
                </a:solidFill>
              </a:rPr>
              <a:t> Safety</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7"/>
              </a:rPr>
              <a:t>http://wow.uscgaux.info/content.php?unit=B-DEPT&amp;category=paddlecraft-safety</a:t>
            </a:r>
            <a:endParaRPr sz="1800" dirty="0"/>
          </a:p>
          <a:p>
            <a:pPr marL="342900" lvl="0" indent="-342900" algn="l" rtl="0">
              <a:lnSpc>
                <a:spcPct val="100000"/>
              </a:lnSpc>
              <a:spcBef>
                <a:spcPts val="480"/>
              </a:spcBef>
              <a:spcAft>
                <a:spcPts val="0"/>
              </a:spcAft>
              <a:buClr>
                <a:srgbClr val="002060"/>
              </a:buClr>
              <a:buSzPts val="2400"/>
              <a:buNone/>
            </a:pPr>
            <a:r>
              <a:rPr lang="en-US" sz="2000" b="1" dirty="0" err="1">
                <a:solidFill>
                  <a:srgbClr val="002060"/>
                </a:solidFill>
              </a:rPr>
              <a:t>Paddlecraft</a:t>
            </a:r>
            <a:r>
              <a:rPr lang="en-US" sz="2000" b="1" dirty="0">
                <a:solidFill>
                  <a:srgbClr val="002060"/>
                </a:solidFill>
              </a:rPr>
              <a:t> videos</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8"/>
              </a:rPr>
              <a:t>https://www.youtube.com/watch?v=5e0WlXgNGDg</a:t>
            </a:r>
            <a:r>
              <a:rPr lang="en-US" sz="1800" dirty="0"/>
              <a:t>  </a:t>
            </a:r>
            <a:endParaRPr sz="1800" dirty="0"/>
          </a:p>
          <a:p>
            <a:pPr marL="342900" lvl="0">
              <a:spcBef>
                <a:spcPts val="480"/>
              </a:spcBef>
              <a:buClr>
                <a:srgbClr val="002060"/>
              </a:buClr>
              <a:buSzPts val="2400"/>
              <a:buNone/>
            </a:pPr>
            <a:r>
              <a:rPr lang="en-US" sz="2000" b="1" dirty="0">
                <a:solidFill>
                  <a:srgbClr val="002060"/>
                </a:solidFill>
              </a:rPr>
              <a:t>Vessel Safety Checks for Rental Agencies (Liveries)</a:t>
            </a:r>
            <a:endParaRPr lang="en-US" sz="2000" dirty="0">
              <a:solidFill>
                <a:srgbClr val="002060"/>
              </a:solidFill>
            </a:endParaRPr>
          </a:p>
          <a:p>
            <a:pPr marL="342900" lvl="0">
              <a:buNone/>
            </a:pPr>
            <a:r>
              <a:rPr lang="en-US" sz="1800" u="sng" dirty="0">
                <a:solidFill>
                  <a:schemeClr val="hlink"/>
                </a:solidFill>
                <a:hlinkClick r:id="rId9"/>
              </a:rPr>
              <a:t>http://vdept.cgaux.org/JobAidFiles/Vessel-Exams-For-Rental-Marina-Facilities.pdf</a:t>
            </a:r>
            <a:endParaRPr sz="1800" dirty="0"/>
          </a:p>
        </p:txBody>
      </p:sp>
      <p:sp>
        <p:nvSpPr>
          <p:cNvPr id="789" name="Google Shape;789;p7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extLst>
      <p:ext uri="{BB962C8B-B14F-4D97-AF65-F5344CB8AC3E}">
        <p14:creationId xmlns:p14="http://schemas.microsoft.com/office/powerpoint/2010/main" val="3655107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77"/>
          <p:cNvSpPr txBox="1"/>
          <p:nvPr/>
        </p:nvSpPr>
        <p:spPr>
          <a:xfrm>
            <a:off x="1143000" y="499334"/>
            <a:ext cx="6781800" cy="769441"/>
          </a:xfrm>
          <a:prstGeom prst="rect">
            <a:avLst/>
          </a:prstGeom>
          <a:noFill/>
          <a:ln>
            <a:noFill/>
          </a:ln>
        </p:spPr>
        <p:txBody>
          <a:bodyPr spcFirstLastPara="1" wrap="square" lIns="91425" tIns="45700" rIns="91425" bIns="45700" anchor="t" anchorCtr="0">
            <a:noAutofit/>
          </a:bodyPr>
          <a:lstStyle/>
          <a:p>
            <a:pPr lvl="0" algn="ctr">
              <a:buSzPts val="4400"/>
            </a:pPr>
            <a:r>
              <a:rPr lang="en-US" sz="4000" b="1" i="0" u="none" strike="noStrike" cap="none" dirty="0">
                <a:solidFill>
                  <a:srgbClr val="FF0000"/>
                </a:solidFill>
                <a:latin typeface="Calibri"/>
                <a:ea typeface="Calibri"/>
                <a:cs typeface="Calibri"/>
                <a:sym typeface="Calibri"/>
              </a:rPr>
              <a:t>2024 VSC STAFF</a:t>
            </a:r>
            <a:br>
              <a:rPr lang="en-US" dirty="0"/>
            </a:br>
            <a:r>
              <a:rPr lang="en-US" sz="2600" b="1" dirty="0">
                <a:solidFill>
                  <a:srgbClr val="FF0000"/>
                </a:solidFill>
                <a:latin typeface="Calibri" panose="020F0502020204030204" pitchFamily="34" charset="0"/>
                <a:cs typeface="Calibri" panose="020F0502020204030204" pitchFamily="34" charset="0"/>
              </a:rPr>
              <a:t>USPS/America’s Boating Club</a:t>
            </a:r>
            <a:endParaRPr sz="4000" b="1" i="0" u="none" strike="noStrike" cap="none" dirty="0">
              <a:solidFill>
                <a:srgbClr val="FF0000"/>
              </a:solidFill>
              <a:latin typeface="Calibri" panose="020F0502020204030204" pitchFamily="34" charset="0"/>
              <a:cs typeface="Calibri" panose="020F0502020204030204" pitchFamily="34" charset="0"/>
              <a:sym typeface="Arial"/>
            </a:endParaRPr>
          </a:p>
        </p:txBody>
      </p:sp>
      <p:graphicFrame>
        <p:nvGraphicFramePr>
          <p:cNvPr id="803" name="Google Shape;803;p77"/>
          <p:cNvGraphicFramePr/>
          <p:nvPr>
            <p:extLst>
              <p:ext uri="{D42A27DB-BD31-4B8C-83A1-F6EECF244321}">
                <p14:modId xmlns:p14="http://schemas.microsoft.com/office/powerpoint/2010/main" val="756600474"/>
              </p:ext>
            </p:extLst>
          </p:nvPr>
        </p:nvGraphicFramePr>
        <p:xfrm>
          <a:off x="533400" y="1897081"/>
          <a:ext cx="8077200" cy="3991000"/>
        </p:xfrm>
        <a:graphic>
          <a:graphicData uri="http://schemas.openxmlformats.org/drawingml/2006/table">
            <a:tbl>
              <a:tblPr>
                <a:noFill/>
                <a:tableStyleId>{504F8858-C987-4DFF-8F4B-5FBA525D2BDB}</a:tableStyleId>
              </a:tblPr>
              <a:tblGrid>
                <a:gridCol w="53848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err="1">
                          <a:solidFill>
                            <a:srgbClr val="002060"/>
                          </a:solidFill>
                          <a:latin typeface="Calibri"/>
                          <a:ea typeface="Calibri"/>
                          <a:cs typeface="Calibri"/>
                          <a:sym typeface="Calibri"/>
                        </a:rPr>
                        <a:t>USCGAux</a:t>
                      </a:r>
                      <a:r>
                        <a:rPr lang="en-US" sz="2000" b="1" u="none" strike="noStrike" cap="none" dirty="0">
                          <a:solidFill>
                            <a:srgbClr val="002060"/>
                          </a:solidFill>
                          <a:latin typeface="Calibri"/>
                          <a:ea typeface="Calibri"/>
                          <a:cs typeface="Calibri"/>
                          <a:sym typeface="Calibri"/>
                        </a:rPr>
                        <a:t> Director (DIR-V) 	</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Jim Cortes</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err="1">
                          <a:solidFill>
                            <a:srgbClr val="002060"/>
                          </a:solidFill>
                          <a:latin typeface="Calibri"/>
                          <a:ea typeface="Calibri"/>
                          <a:cs typeface="Calibri"/>
                          <a:sym typeface="Calibri"/>
                        </a:rPr>
                        <a:t>USCGAux</a:t>
                      </a:r>
                      <a:r>
                        <a:rPr lang="en-US" sz="2000" b="1" u="none" strike="noStrike" cap="none" dirty="0">
                          <a:solidFill>
                            <a:srgbClr val="002060"/>
                          </a:solidFill>
                          <a:latin typeface="Calibri"/>
                          <a:ea typeface="Calibri"/>
                          <a:cs typeface="Calibri"/>
                          <a:sym typeface="Calibri"/>
                        </a:rPr>
                        <a:t> Deputy Director (DIR-</a:t>
                      </a:r>
                      <a:r>
                        <a:rPr lang="en-US" sz="2000" b="1" u="none" strike="noStrike" cap="none" dirty="0" err="1">
                          <a:solidFill>
                            <a:srgbClr val="002060"/>
                          </a:solidFill>
                          <a:latin typeface="Calibri"/>
                          <a:ea typeface="Calibri"/>
                          <a:cs typeface="Calibri"/>
                          <a:sym typeface="Calibri"/>
                        </a:rPr>
                        <a:t>Vd</a:t>
                      </a:r>
                      <a:r>
                        <a:rPr lang="en-US" sz="2000" b="1" u="none" strike="noStrike" cap="none" dirty="0">
                          <a:solidFill>
                            <a:srgbClr val="002060"/>
                          </a:solidFill>
                          <a:latin typeface="Calibri"/>
                          <a:ea typeface="Calibri"/>
                          <a:cs typeface="Calibri"/>
                          <a:sym typeface="Calibri"/>
                        </a:rPr>
                        <a:t>)                                    </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Tom Niles</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err="1">
                          <a:solidFill>
                            <a:srgbClr val="002060"/>
                          </a:solidFill>
                          <a:latin typeface="Calibri"/>
                          <a:ea typeface="Calibri"/>
                          <a:cs typeface="Calibri"/>
                          <a:sym typeface="Calibri"/>
                        </a:rPr>
                        <a:t>USCGAux</a:t>
                      </a:r>
                      <a:r>
                        <a:rPr lang="en-US" sz="2000" b="1" u="none" strike="noStrike" cap="none" dirty="0">
                          <a:solidFill>
                            <a:srgbClr val="002060"/>
                          </a:solidFill>
                          <a:latin typeface="Calibri"/>
                          <a:ea typeface="Calibri"/>
                          <a:cs typeface="Calibri"/>
                          <a:sym typeface="Calibri"/>
                        </a:rPr>
                        <a:t> Division Chief – Vessel Exams (DVC-VE)</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a:t>
                      </a:r>
                      <a:r>
                        <a:rPr lang="en-US" sz="2000" b="1" dirty="0">
                          <a:solidFill>
                            <a:srgbClr val="002060"/>
                          </a:solidFill>
                          <a:latin typeface="Calibri"/>
                          <a:ea typeface="Calibri"/>
                          <a:cs typeface="Calibri"/>
                          <a:sym typeface="Calibri"/>
                        </a:rPr>
                        <a:t>Craig Brown, SN-CN </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USPS Rear Commander – Safety Committee</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Chip Meany, AP-IN</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USPS Staff Commander – VSC</a:t>
                      </a:r>
                      <a:endParaRPr lang="en-US"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Art Andrea, AP</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04" name="Google Shape;804;p7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extLst>
      <p:ext uri="{BB962C8B-B14F-4D97-AF65-F5344CB8AC3E}">
        <p14:creationId xmlns:p14="http://schemas.microsoft.com/office/powerpoint/2010/main" val="2725032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p>
            <a:pPr lvl="0"/>
            <a:r>
              <a:rPr lang="en-US" sz="4000" dirty="0"/>
              <a:t>Conclusion</a:t>
            </a:r>
            <a:br>
              <a:rPr lang="en-US" sz="1400" b="0" dirty="0">
                <a:solidFill>
                  <a:srgbClr val="000000"/>
                </a:solidFill>
                <a:latin typeface="Arial"/>
                <a:cs typeface="Arial"/>
                <a:sym typeface="Arial"/>
              </a:rPr>
            </a:br>
            <a:r>
              <a:rPr lang="en-US" sz="2600" dirty="0">
                <a:latin typeface="Calibri" panose="020F0502020204030204" pitchFamily="34" charset="0"/>
                <a:cs typeface="Calibri" panose="020F0502020204030204" pitchFamily="34" charset="0"/>
                <a:sym typeface="Arial"/>
              </a:rPr>
              <a:t>USPS/America’s Boating Club</a:t>
            </a:r>
            <a:endParaRPr sz="4000" dirty="0"/>
          </a:p>
        </p:txBody>
      </p:sp>
      <p:sp>
        <p:nvSpPr>
          <p:cNvPr id="796" name="Google Shape;796;p76"/>
          <p:cNvSpPr txBox="1">
            <a:spLocks noGrp="1"/>
          </p:cNvSpPr>
          <p:nvPr>
            <p:ph type="body" idx="1"/>
          </p:nvPr>
        </p:nvSpPr>
        <p:spPr>
          <a:xfrm>
            <a:off x="457200" y="1448388"/>
            <a:ext cx="8229600" cy="438290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060"/>
              </a:buClr>
              <a:buSzPts val="3000"/>
              <a:buChar char="•"/>
            </a:pPr>
            <a:r>
              <a:rPr lang="en-US" sz="3000" b="1" dirty="0">
                <a:solidFill>
                  <a:srgbClr val="002060"/>
                </a:solidFill>
              </a:rPr>
              <a:t>This completes the 2024 VE Workshop.</a:t>
            </a:r>
            <a:endParaRPr dirty="0">
              <a:solidFill>
                <a:srgbClr val="002060"/>
              </a:solidFill>
            </a:endParaRPr>
          </a:p>
          <a:p>
            <a:pPr marL="342900" lvl="0" indent="-342900" algn="l" rtl="0">
              <a:lnSpc>
                <a:spcPct val="100000"/>
              </a:lnSpc>
              <a:spcBef>
                <a:spcPts val="600"/>
              </a:spcBef>
              <a:spcAft>
                <a:spcPts val="0"/>
              </a:spcAft>
              <a:buClr>
                <a:srgbClr val="002060"/>
              </a:buClr>
              <a:buSzPts val="3000"/>
              <a:buChar char="•"/>
            </a:pPr>
            <a:r>
              <a:rPr lang="en-US" sz="3000" b="1" dirty="0">
                <a:solidFill>
                  <a:srgbClr val="002060"/>
                </a:solidFill>
              </a:rPr>
              <a:t>On behalf of the entire Auxiliary V-Directorate and US Power Squadrons Safety Committee:</a:t>
            </a:r>
            <a:endParaRPr dirty="0">
              <a:solidFill>
                <a:srgbClr val="002060"/>
              </a:solidFill>
            </a:endParaRPr>
          </a:p>
          <a:p>
            <a:pPr marL="742950" lvl="1" indent="-285750" algn="l" rtl="0">
              <a:lnSpc>
                <a:spcPct val="100000"/>
              </a:lnSpc>
              <a:spcBef>
                <a:spcPts val="600"/>
              </a:spcBef>
              <a:spcAft>
                <a:spcPts val="0"/>
              </a:spcAft>
              <a:buClr>
                <a:srgbClr val="002060"/>
              </a:buClr>
              <a:buSzPts val="3000"/>
              <a:buChar char="–"/>
            </a:pPr>
            <a:r>
              <a:rPr lang="en-US" sz="3000" b="1" dirty="0">
                <a:solidFill>
                  <a:srgbClr val="002060"/>
                </a:solidFill>
              </a:rPr>
              <a:t>Thank you to all the VEs for the outstanding job you are doing!</a:t>
            </a:r>
            <a:endParaRPr dirty="0">
              <a:solidFill>
                <a:srgbClr val="002060"/>
              </a:solidFill>
            </a:endParaRPr>
          </a:p>
          <a:p>
            <a:pPr marL="742950" lvl="1" indent="-285750" algn="l" rtl="0">
              <a:lnSpc>
                <a:spcPct val="100000"/>
              </a:lnSpc>
              <a:spcBef>
                <a:spcPts val="600"/>
              </a:spcBef>
              <a:spcAft>
                <a:spcPts val="0"/>
              </a:spcAft>
              <a:buClr>
                <a:srgbClr val="002060"/>
              </a:buClr>
              <a:buSzPts val="3000"/>
              <a:buChar char="–"/>
            </a:pPr>
            <a:r>
              <a:rPr lang="en-US" sz="3000" b="1" dirty="0">
                <a:solidFill>
                  <a:srgbClr val="002060"/>
                </a:solidFill>
              </a:rPr>
              <a:t>Your efforts have a positive impact on recreational boating and contribute significantly to reducing boating fatalities and property damage.</a:t>
            </a:r>
            <a:endParaRPr dirty="0">
              <a:solidFill>
                <a:srgbClr val="002060"/>
              </a:solidFill>
            </a:endParaRPr>
          </a:p>
        </p:txBody>
      </p:sp>
      <p:sp>
        <p:nvSpPr>
          <p:cNvPr id="797" name="Google Shape;797;p7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extLst>
      <p:ext uri="{BB962C8B-B14F-4D97-AF65-F5344CB8AC3E}">
        <p14:creationId xmlns:p14="http://schemas.microsoft.com/office/powerpoint/2010/main" val="1903541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23</a:t>
            </a:fld>
            <a:endParaRPr lang="en-US" altLang="en-US" sz="1400"/>
          </a:p>
        </p:txBody>
      </p:sp>
      <p:sp>
        <p:nvSpPr>
          <p:cNvPr id="90118" name="TextBox 4"/>
          <p:cNvSpPr txBox="1">
            <a:spLocks noChangeArrowheads="1"/>
          </p:cNvSpPr>
          <p:nvPr/>
        </p:nvSpPr>
        <p:spPr bwMode="auto">
          <a:xfrm>
            <a:off x="317500" y="1824936"/>
            <a:ext cx="848360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gn="ctr">
              <a:lnSpc>
                <a:spcPct val="90000"/>
              </a:lnSpc>
              <a:buNone/>
            </a:pPr>
            <a:r>
              <a:rPr lang="en-US" altLang="en-US" sz="2800" b="1" u="sng" dirty="0">
                <a:solidFill>
                  <a:srgbClr val="002060"/>
                </a:solidFill>
                <a:latin typeface="Calibri" panose="020F0502020204030204" pitchFamily="34" charset="0"/>
                <a:cs typeface="Calibri" panose="020F0502020204030204" pitchFamily="34" charset="0"/>
              </a:rPr>
              <a:t>US Coast Guard Auxiliary</a:t>
            </a:r>
            <a:endParaRPr lang="en-US" altLang="en-US" sz="2400" b="1" dirty="0">
              <a:solidFill>
                <a:srgbClr val="002060"/>
              </a:solidFill>
              <a:latin typeface="Calibri" panose="020F0502020204030204" pitchFamily="34" charset="0"/>
              <a:cs typeface="Calibri" panose="020F0502020204030204" pitchFamily="34" charset="0"/>
            </a:endParaRP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Appendix </a:t>
            </a:r>
            <a:r>
              <a:rPr lang="en-US" altLang="en-US" sz="4000" b="1" u="sng" dirty="0">
                <a:solidFill>
                  <a:srgbClr val="FF0000"/>
                </a:solidFill>
                <a:latin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129133786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14"/>
          <p:cNvSpPr txBox="1">
            <a:spLocks noGrp="1"/>
          </p:cNvSpPr>
          <p:nvPr>
            <p:ph type="body" idx="1"/>
          </p:nvPr>
        </p:nvSpPr>
        <p:spPr>
          <a:xfrm>
            <a:off x="457200" y="1185891"/>
            <a:ext cx="8229600" cy="3321709"/>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rgbClr val="002060"/>
              </a:buClr>
              <a:buSzPts val="3000"/>
              <a:buFont typeface="Arial" panose="020B0604020202020204" pitchFamily="34" charset="0"/>
              <a:buChar char="•"/>
            </a:pPr>
            <a:r>
              <a:rPr lang="en-US" sz="2000" b="1" dirty="0">
                <a:solidFill>
                  <a:srgbClr val="002060"/>
                </a:solidFill>
              </a:rPr>
              <a:t>Wear one of the following uniforms:</a:t>
            </a:r>
          </a:p>
          <a:p>
            <a:pPr marL="742950" lvl="1" indent="-285750">
              <a:spcBef>
                <a:spcPts val="0"/>
              </a:spcBef>
              <a:buClr>
                <a:srgbClr val="002060"/>
              </a:buClr>
              <a:buSzPts val="3000"/>
              <a:buFont typeface="Arial" panose="020B0604020202020204" pitchFamily="34" charset="0"/>
              <a:buChar char="•"/>
            </a:pPr>
            <a:r>
              <a:rPr lang="en-US" sz="2000" b="1" dirty="0">
                <a:solidFill>
                  <a:srgbClr val="002060"/>
                </a:solidFill>
              </a:rPr>
              <a:t>Operational Dress Uniform (ODU)</a:t>
            </a:r>
          </a:p>
          <a:p>
            <a:pPr marL="742950" lvl="1" indent="-285750">
              <a:spcBef>
                <a:spcPts val="0"/>
              </a:spcBef>
              <a:buClr>
                <a:srgbClr val="002060"/>
              </a:buClr>
              <a:buSzPts val="3000"/>
              <a:buFont typeface="Arial" panose="020B0604020202020204" pitchFamily="34" charset="0"/>
              <a:buChar char="•"/>
            </a:pPr>
            <a:r>
              <a:rPr lang="en-US" sz="2000" b="1" dirty="0">
                <a:solidFill>
                  <a:srgbClr val="002060"/>
                </a:solidFill>
              </a:rPr>
              <a:t>Alternative Working Uniform (AWU)</a:t>
            </a:r>
          </a:p>
          <a:p>
            <a:pPr marL="742950" lvl="1" indent="-285750">
              <a:spcBef>
                <a:spcPts val="0"/>
              </a:spcBef>
              <a:buClr>
                <a:srgbClr val="002060"/>
              </a:buClr>
              <a:buSzPts val="3000"/>
              <a:buFont typeface="Arial" panose="020B0604020202020204" pitchFamily="34" charset="0"/>
              <a:buChar char="•"/>
            </a:pPr>
            <a:r>
              <a:rPr lang="en-US" sz="2000" b="1" dirty="0">
                <a:solidFill>
                  <a:srgbClr val="002060"/>
                </a:solidFill>
              </a:rPr>
              <a:t>or Hot Weather uniform (HWU) (if regionally authorized) </a:t>
            </a:r>
            <a:endParaRPr sz="2000" dirty="0">
              <a:solidFill>
                <a:srgbClr val="002060"/>
              </a:solidFill>
            </a:endParaRPr>
          </a:p>
          <a:p>
            <a:pPr marL="285750" lvl="0" indent="-285750">
              <a:spcBef>
                <a:spcPts val="600"/>
              </a:spcBef>
              <a:buClr>
                <a:srgbClr val="002060"/>
              </a:buClr>
              <a:buSzPts val="3000"/>
              <a:buFont typeface="Arial" panose="020B0604020202020204" pitchFamily="34" charset="0"/>
              <a:buChar char="•"/>
            </a:pPr>
            <a:r>
              <a:rPr lang="en-US" sz="2000" b="1" dirty="0">
                <a:solidFill>
                  <a:srgbClr val="002060"/>
                </a:solidFill>
              </a:rPr>
              <a:t>The Auxiliary VE Polo shirt (white, navy blue, or powder blue) is authorized as an optional uniform shirt worn as part of the ODU, AWU, or HWU</a:t>
            </a:r>
          </a:p>
          <a:p>
            <a:pPr marL="285750" lvl="0" indent="-285750">
              <a:spcBef>
                <a:spcPts val="600"/>
              </a:spcBef>
              <a:buClr>
                <a:srgbClr val="002060"/>
              </a:buClr>
              <a:buSzPts val="3000"/>
              <a:buFont typeface="Arial" panose="020B0604020202020204" pitchFamily="34" charset="0"/>
              <a:buChar char="•"/>
            </a:pPr>
            <a:r>
              <a:rPr lang="en-US" sz="2000" b="1" dirty="0">
                <a:solidFill>
                  <a:srgbClr val="002060"/>
                </a:solidFill>
              </a:rPr>
              <a:t>Uniforms shall be worn per “BSX Policy Letter 23-02”</a:t>
            </a:r>
          </a:p>
          <a:p>
            <a:pPr marL="285750" lvl="0" indent="-285750">
              <a:spcBef>
                <a:spcPts val="600"/>
              </a:spcBef>
              <a:buClr>
                <a:srgbClr val="002060"/>
              </a:buClr>
              <a:buSzPts val="3000"/>
              <a:buFont typeface="Arial" panose="020B0604020202020204" pitchFamily="34" charset="0"/>
              <a:buChar char="•"/>
            </a:pPr>
            <a:r>
              <a:rPr lang="en-US" sz="2000" b="1" dirty="0">
                <a:solidFill>
                  <a:srgbClr val="002060"/>
                </a:solidFill>
              </a:rPr>
              <a:t>VEs should strongly consider wearing an inflatable life jacket during a Vessel Safety Check.</a:t>
            </a:r>
          </a:p>
          <a:p>
            <a:pPr marL="342900" lvl="0">
              <a:spcBef>
                <a:spcPts val="600"/>
              </a:spcBef>
              <a:buClr>
                <a:srgbClr val="002060"/>
              </a:buClr>
              <a:buSzPts val="3000"/>
              <a:buFont typeface="Arial" panose="020B0604020202020204" pitchFamily="34" charset="0"/>
              <a:buChar char="•"/>
            </a:pPr>
            <a:r>
              <a:rPr lang="en-US" sz="2000" b="1" dirty="0">
                <a:solidFill>
                  <a:srgbClr val="002060"/>
                </a:solidFill>
              </a:rPr>
              <a:t>Must wear a life jacket for all VSCs done on a boat that</a:t>
            </a:r>
            <a:br>
              <a:rPr lang="en-US" sz="2000" b="1" dirty="0">
                <a:solidFill>
                  <a:srgbClr val="002060"/>
                </a:solidFill>
              </a:rPr>
            </a:br>
            <a:r>
              <a:rPr lang="en-US" sz="2000" b="1" dirty="0">
                <a:solidFill>
                  <a:srgbClr val="002060"/>
                </a:solidFill>
              </a:rPr>
              <a:t> is on the water.</a:t>
            </a:r>
          </a:p>
          <a:p>
            <a:pPr marL="285750" lvl="0" indent="-285750">
              <a:spcBef>
                <a:spcPts val="600"/>
              </a:spcBef>
              <a:buClr>
                <a:srgbClr val="002060"/>
              </a:buClr>
              <a:buSzPts val="3000"/>
              <a:buFont typeface="Arial" panose="020B0604020202020204" pitchFamily="34" charset="0"/>
              <a:buChar char="•"/>
            </a:pPr>
            <a:r>
              <a:rPr lang="en-US" sz="2000" b="1" dirty="0">
                <a:solidFill>
                  <a:srgbClr val="002060"/>
                </a:solidFill>
              </a:rPr>
              <a:t>Never say no to giving a VSC no matter what!</a:t>
            </a:r>
          </a:p>
        </p:txBody>
      </p:sp>
      <p:sp>
        <p:nvSpPr>
          <p:cNvPr id="201" name="Google Shape;201;p14"/>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
        <p:nvSpPr>
          <p:cNvPr id="7" name="Google Shape;199;p14">
            <a:extLst>
              <a:ext uri="{FF2B5EF4-FFF2-40B4-BE49-F238E27FC236}">
                <a16:creationId xmlns:a16="http://schemas.microsoft.com/office/drawing/2014/main" id="{B568053B-E3E3-4AE8-A0C2-7190EB141751}"/>
              </a:ext>
            </a:extLst>
          </p:cNvPr>
          <p:cNvSpPr txBox="1">
            <a:spLocks noGrp="1"/>
          </p:cNvSpPr>
          <p:nvPr>
            <p:ph type="title"/>
          </p:nvPr>
        </p:nvSpPr>
        <p:spPr>
          <a:xfrm>
            <a:off x="457200" y="142119"/>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US" dirty="0"/>
              <a:t>Approved Vessel Examiner Uniforms</a:t>
            </a:r>
            <a:br>
              <a:rPr lang="en-US" dirty="0"/>
            </a:br>
            <a:r>
              <a:rPr lang="en-US" sz="2700" dirty="0"/>
              <a:t>USCG Auxiliary</a:t>
            </a:r>
            <a:endParaRPr sz="2700" dirty="0"/>
          </a:p>
        </p:txBody>
      </p:sp>
      <p:pic>
        <p:nvPicPr>
          <p:cNvPr id="5" name="Picture 4">
            <a:extLst>
              <a:ext uri="{FF2B5EF4-FFF2-40B4-BE49-F238E27FC236}">
                <a16:creationId xmlns:a16="http://schemas.microsoft.com/office/drawing/2014/main" id="{BF950CF8-4A6D-4A43-AD5B-175BCFD479D3}"/>
              </a:ext>
            </a:extLst>
          </p:cNvPr>
          <p:cNvPicPr>
            <a:picLocks noChangeAspect="1"/>
          </p:cNvPicPr>
          <p:nvPr/>
        </p:nvPicPr>
        <p:blipFill>
          <a:blip r:embed="rId3"/>
          <a:stretch>
            <a:fillRect/>
          </a:stretch>
        </p:blipFill>
        <p:spPr>
          <a:xfrm>
            <a:off x="7320974" y="4365988"/>
            <a:ext cx="1223891" cy="1595591"/>
          </a:xfrm>
          <a:prstGeom prst="rect">
            <a:avLst/>
          </a:prstGeom>
        </p:spPr>
      </p:pic>
      <p:sp>
        <p:nvSpPr>
          <p:cNvPr id="11" name="TextBox 10">
            <a:extLst>
              <a:ext uri="{FF2B5EF4-FFF2-40B4-BE49-F238E27FC236}">
                <a16:creationId xmlns:a16="http://schemas.microsoft.com/office/drawing/2014/main" id="{5BAB3A59-AB46-4F7D-9B14-601A52A3AE91}"/>
              </a:ext>
            </a:extLst>
          </p:cNvPr>
          <p:cNvSpPr txBox="1"/>
          <p:nvPr/>
        </p:nvSpPr>
        <p:spPr>
          <a:xfrm>
            <a:off x="7434155" y="5961579"/>
            <a:ext cx="997528" cy="307777"/>
          </a:xfrm>
          <a:prstGeom prst="rect">
            <a:avLst/>
          </a:prstGeom>
          <a:noFill/>
        </p:spPr>
        <p:txBody>
          <a:bodyPr wrap="square" rtlCol="0">
            <a:spAutoFit/>
          </a:bodyPr>
          <a:lstStyle/>
          <a:p>
            <a:pPr algn="ctr"/>
            <a:r>
              <a:rPr lang="en-US" b="1" dirty="0">
                <a:solidFill>
                  <a:srgbClr val="1F497D"/>
                </a:solidFill>
                <a:latin typeface="Calibri" panose="020F0502020204030204" pitchFamily="34" charset="0"/>
                <a:cs typeface="Calibri" panose="020F0502020204030204" pitchFamily="34" charset="0"/>
              </a:rPr>
              <a:t>AWU</a:t>
            </a:r>
          </a:p>
        </p:txBody>
      </p:sp>
    </p:spTree>
    <p:extLst>
      <p:ext uri="{BB962C8B-B14F-4D97-AF65-F5344CB8AC3E}">
        <p14:creationId xmlns:p14="http://schemas.microsoft.com/office/powerpoint/2010/main" val="52490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txBox="1">
            <a:spLocks noGrp="1"/>
          </p:cNvSpPr>
          <p:nvPr>
            <p:ph type="body" idx="1"/>
          </p:nvPr>
        </p:nvSpPr>
        <p:spPr>
          <a:xfrm>
            <a:off x="729650" y="1288232"/>
            <a:ext cx="7912248" cy="2732623"/>
          </a:xfrm>
          <a:prstGeom prst="rect">
            <a:avLst/>
          </a:prstGeom>
          <a:noFill/>
          <a:ln>
            <a:noFill/>
          </a:ln>
        </p:spPr>
        <p:txBody>
          <a:bodyPr spcFirstLastPara="1" wrap="square" lIns="91425" tIns="45700" rIns="91425" bIns="45700" anchor="t" anchorCtr="0">
            <a:noAutofit/>
          </a:bodyPr>
          <a:lstStyle/>
          <a:p>
            <a:pPr marL="342900">
              <a:spcBef>
                <a:spcPts val="1200"/>
              </a:spcBef>
              <a:buClr>
                <a:srgbClr val="002060"/>
              </a:buClr>
              <a:buSzPct val="100000"/>
            </a:pPr>
            <a:r>
              <a:rPr lang="en-US" sz="2000" b="1" dirty="0">
                <a:solidFill>
                  <a:srgbClr val="002060"/>
                </a:solidFill>
              </a:rPr>
              <a:t>Travel time to &amp; from the VSC is reported as 99B on ANSC 7029 form.</a:t>
            </a:r>
          </a:p>
          <a:p>
            <a:pPr marL="342900">
              <a:spcBef>
                <a:spcPts val="1200"/>
              </a:spcBef>
              <a:buClr>
                <a:srgbClr val="002060"/>
              </a:buClr>
              <a:buSzPct val="100000"/>
            </a:pPr>
            <a:r>
              <a:rPr lang="en-US" sz="2000" b="1" dirty="0">
                <a:solidFill>
                  <a:srgbClr val="002060"/>
                </a:solidFill>
              </a:rPr>
              <a:t>Time spent waiting between VSCs is reported as 99B on ANSC 7029 form.</a:t>
            </a:r>
          </a:p>
          <a:p>
            <a:pPr marL="342900">
              <a:spcBef>
                <a:spcPts val="1200"/>
              </a:spcBef>
              <a:buClr>
                <a:srgbClr val="002060"/>
              </a:buClr>
              <a:buSzPct val="100000"/>
            </a:pPr>
            <a:r>
              <a:rPr lang="en-US" sz="2000" b="1" dirty="0">
                <a:solidFill>
                  <a:srgbClr val="002060"/>
                </a:solidFill>
              </a:rPr>
              <a:t>Mileage &amp; non-reimbursed costs associated with VSCs should be reported on ANSC 7029 form.</a:t>
            </a:r>
          </a:p>
          <a:p>
            <a:pPr marL="342900">
              <a:spcBef>
                <a:spcPts val="1200"/>
              </a:spcBef>
              <a:buClr>
                <a:srgbClr val="002060"/>
              </a:buClr>
              <a:buSzPct val="100000"/>
            </a:pPr>
            <a:r>
              <a:rPr lang="en-US" sz="2000" b="1" dirty="0">
                <a:solidFill>
                  <a:srgbClr val="002060"/>
                </a:solidFill>
              </a:rPr>
              <a:t>If a Facility does NOT pass the inspection, it’s reported under 91A.</a:t>
            </a:r>
          </a:p>
          <a:p>
            <a:pPr marL="342900">
              <a:spcBef>
                <a:spcPts val="1200"/>
              </a:spcBef>
              <a:buClr>
                <a:srgbClr val="002060"/>
              </a:buClr>
              <a:buSzPct val="100000"/>
            </a:pPr>
            <a:r>
              <a:rPr lang="en-US" sz="2000" b="1" dirty="0">
                <a:solidFill>
                  <a:srgbClr val="002060"/>
                </a:solidFill>
              </a:rPr>
              <a:t>Only  1 “lead” per 7038 Form. Do NOT use “Non-Lead”. If working with multiple “trainees”, each trainee must be reported separately.</a:t>
            </a: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
        <p:nvSpPr>
          <p:cNvPr id="9" name="Google Shape;199;p14">
            <a:extLst>
              <a:ext uri="{FF2B5EF4-FFF2-40B4-BE49-F238E27FC236}">
                <a16:creationId xmlns:a16="http://schemas.microsoft.com/office/drawing/2014/main" id="{3C81AF47-5A2D-4C29-ADE4-D373393A570A}"/>
              </a:ext>
            </a:extLst>
          </p:cNvPr>
          <p:cNvSpPr txBox="1">
            <a:spLocks/>
          </p:cNvSpPr>
          <p:nvPr/>
        </p:nvSpPr>
        <p:spPr>
          <a:xfrm>
            <a:off x="457200" y="161905"/>
            <a:ext cx="8229600" cy="11430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0000"/>
              </a:buClr>
              <a:buSzPts val="4400"/>
              <a:buFont typeface="Calibri"/>
              <a:buNone/>
              <a:defRPr sz="4400" b="1" i="0" u="none" strike="noStrike" cap="none">
                <a:solidFill>
                  <a:srgbClr val="FF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dirty="0" err="1"/>
              <a:t>Auxdata</a:t>
            </a:r>
            <a:br>
              <a:rPr lang="en-US" dirty="0"/>
            </a:br>
            <a:r>
              <a:rPr lang="en-US" sz="2700" dirty="0"/>
              <a:t>USCG Auxiliary</a:t>
            </a:r>
          </a:p>
        </p:txBody>
      </p:sp>
      <p:pic>
        <p:nvPicPr>
          <p:cNvPr id="4" name="Picture 3">
            <a:extLst>
              <a:ext uri="{FF2B5EF4-FFF2-40B4-BE49-F238E27FC236}">
                <a16:creationId xmlns:a16="http://schemas.microsoft.com/office/drawing/2014/main" id="{AC458D25-35BE-4599-A841-7FA5C824E6B9}"/>
              </a:ext>
            </a:extLst>
          </p:cNvPr>
          <p:cNvPicPr>
            <a:picLocks noChangeAspect="1"/>
          </p:cNvPicPr>
          <p:nvPr/>
        </p:nvPicPr>
        <p:blipFill>
          <a:blip r:embed="rId3"/>
          <a:stretch>
            <a:fillRect/>
          </a:stretch>
        </p:blipFill>
        <p:spPr>
          <a:xfrm>
            <a:off x="2781346" y="4803306"/>
            <a:ext cx="3367558" cy="1438476"/>
          </a:xfrm>
          <a:prstGeom prst="rect">
            <a:avLst/>
          </a:prstGeom>
        </p:spPr>
      </p:pic>
      <p:sp>
        <p:nvSpPr>
          <p:cNvPr id="5" name="Rectangle 4">
            <a:extLst>
              <a:ext uri="{FF2B5EF4-FFF2-40B4-BE49-F238E27FC236}">
                <a16:creationId xmlns:a16="http://schemas.microsoft.com/office/drawing/2014/main" id="{1DFAF80B-1D1C-4430-AF88-1770C79D049C}"/>
              </a:ext>
            </a:extLst>
          </p:cNvPr>
          <p:cNvSpPr/>
          <p:nvPr/>
        </p:nvSpPr>
        <p:spPr>
          <a:xfrm>
            <a:off x="2731242" y="5572648"/>
            <a:ext cx="3480292" cy="779571"/>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C1DE9C1-5C5E-4662-91E9-FAE5CFBD3DEF}"/>
              </a:ext>
            </a:extLst>
          </p:cNvPr>
          <p:cNvSpPr txBox="1"/>
          <p:nvPr/>
        </p:nvSpPr>
        <p:spPr>
          <a:xfrm>
            <a:off x="6261638" y="4701808"/>
            <a:ext cx="2906038" cy="523220"/>
          </a:xfrm>
          <a:prstGeom prst="rect">
            <a:avLst/>
          </a:prstGeom>
          <a:noFill/>
        </p:spPr>
        <p:txBody>
          <a:bodyPr wrap="square" rtlCol="0">
            <a:spAutoFit/>
          </a:bodyPr>
          <a:lstStyle/>
          <a:p>
            <a:r>
              <a:rPr lang="en-US" b="1" dirty="0">
                <a:solidFill>
                  <a:srgbClr val="00B0F0"/>
                </a:solidFill>
              </a:rPr>
              <a:t>ONLY 1 “trainee” is listed here.</a:t>
            </a:r>
          </a:p>
          <a:p>
            <a:r>
              <a:rPr lang="en-US" b="1" dirty="0">
                <a:solidFill>
                  <a:srgbClr val="00B0F0"/>
                </a:solidFill>
              </a:rPr>
              <a:t>“Non-lead” are NOT listed.</a:t>
            </a:r>
          </a:p>
        </p:txBody>
      </p:sp>
      <p:cxnSp>
        <p:nvCxnSpPr>
          <p:cNvPr id="11" name="Straight Arrow Connector 10">
            <a:extLst>
              <a:ext uri="{FF2B5EF4-FFF2-40B4-BE49-F238E27FC236}">
                <a16:creationId xmlns:a16="http://schemas.microsoft.com/office/drawing/2014/main" id="{E329A089-4EE9-4D2F-8579-7CC6F395FE0C}"/>
              </a:ext>
            </a:extLst>
          </p:cNvPr>
          <p:cNvCxnSpPr>
            <a:cxnSpLocks/>
            <a:stCxn id="6" idx="1"/>
          </p:cNvCxnSpPr>
          <p:nvPr/>
        </p:nvCxnSpPr>
        <p:spPr>
          <a:xfrm flipH="1">
            <a:off x="5023262" y="4963418"/>
            <a:ext cx="1238376" cy="60923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006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txBox="1">
            <a:spLocks noGrp="1"/>
          </p:cNvSpPr>
          <p:nvPr>
            <p:ph type="body" idx="1"/>
          </p:nvPr>
        </p:nvSpPr>
        <p:spPr>
          <a:xfrm>
            <a:off x="729650" y="1288232"/>
            <a:ext cx="7912248" cy="2732623"/>
          </a:xfrm>
          <a:prstGeom prst="rect">
            <a:avLst/>
          </a:prstGeom>
          <a:noFill/>
          <a:ln>
            <a:noFill/>
          </a:ln>
        </p:spPr>
        <p:txBody>
          <a:bodyPr spcFirstLastPara="1" wrap="square" lIns="91425" tIns="45700" rIns="91425" bIns="45700" anchor="t" anchorCtr="0">
            <a:normAutofit fontScale="32500" lnSpcReduction="20000"/>
          </a:bodyPr>
          <a:lstStyle/>
          <a:p>
            <a:pPr marL="0" indent="0">
              <a:spcBef>
                <a:spcPts val="1200"/>
              </a:spcBef>
              <a:buClr>
                <a:srgbClr val="002060"/>
              </a:buClr>
              <a:buSzPct val="100000"/>
              <a:buNone/>
            </a:pPr>
            <a:r>
              <a:rPr lang="en-US" sz="6200" b="1" dirty="0">
                <a:solidFill>
                  <a:srgbClr val="002060"/>
                </a:solidFill>
              </a:rPr>
              <a:t>When entering VSC activity into </a:t>
            </a:r>
            <a:r>
              <a:rPr lang="en-US" sz="6200" b="1" dirty="0" err="1">
                <a:solidFill>
                  <a:srgbClr val="002060"/>
                </a:solidFill>
              </a:rPr>
              <a:t>Auxdata</a:t>
            </a:r>
            <a:endParaRPr lang="en-US" sz="6200" b="1" dirty="0">
              <a:solidFill>
                <a:srgbClr val="002060"/>
              </a:solidFill>
            </a:endParaRPr>
          </a:p>
          <a:p>
            <a:pPr marL="342900">
              <a:spcBef>
                <a:spcPts val="1200"/>
              </a:spcBef>
              <a:buClr>
                <a:srgbClr val="002060"/>
              </a:buClr>
              <a:buSzPct val="100000"/>
            </a:pPr>
            <a:r>
              <a:rPr lang="en-US" sz="6200" b="1" dirty="0">
                <a:solidFill>
                  <a:srgbClr val="002060"/>
                </a:solidFill>
              </a:rPr>
              <a:t>Only the position of “lead” (and “trainee” if required) is used when reporting VSC activity.</a:t>
            </a:r>
            <a:endParaRPr lang="en-US" sz="6200" dirty="0">
              <a:solidFill>
                <a:srgbClr val="002060"/>
              </a:solidFill>
            </a:endParaRPr>
          </a:p>
          <a:p>
            <a:pPr marL="342900">
              <a:spcBef>
                <a:spcPts val="1200"/>
              </a:spcBef>
              <a:buClr>
                <a:srgbClr val="002060"/>
              </a:buClr>
              <a:buSzPct val="100000"/>
            </a:pPr>
            <a:r>
              <a:rPr lang="en-US" sz="6200" b="1" dirty="0">
                <a:solidFill>
                  <a:srgbClr val="002060"/>
                </a:solidFill>
              </a:rPr>
              <a:t>The position of “non-lead” is NOT used when reporting VSC activity.</a:t>
            </a:r>
          </a:p>
          <a:p>
            <a:pPr marL="342900">
              <a:spcBef>
                <a:spcPts val="1200"/>
              </a:spcBef>
              <a:buClr>
                <a:srgbClr val="002060"/>
              </a:buClr>
              <a:buSzPct val="100000"/>
            </a:pPr>
            <a:r>
              <a:rPr lang="en-US" sz="6200" b="1" dirty="0">
                <a:solidFill>
                  <a:srgbClr val="002060"/>
                </a:solidFill>
              </a:rPr>
              <a:t>An “assistant” would report their time as 99B on ANSC 7029 form.</a:t>
            </a:r>
          </a:p>
          <a:p>
            <a:pPr marL="342900">
              <a:spcBef>
                <a:spcPts val="1200"/>
              </a:spcBef>
              <a:buClr>
                <a:srgbClr val="002060"/>
              </a:buClr>
              <a:buSzPct val="100000"/>
            </a:pPr>
            <a:endParaRPr sz="5500" dirty="0">
              <a:solidFill>
                <a:srgbClr val="002060"/>
              </a:solidFill>
            </a:endParaRP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sp>
        <p:nvSpPr>
          <p:cNvPr id="9" name="Google Shape;199;p14">
            <a:extLst>
              <a:ext uri="{FF2B5EF4-FFF2-40B4-BE49-F238E27FC236}">
                <a16:creationId xmlns:a16="http://schemas.microsoft.com/office/drawing/2014/main" id="{3C81AF47-5A2D-4C29-ADE4-D373393A570A}"/>
              </a:ext>
            </a:extLst>
          </p:cNvPr>
          <p:cNvSpPr txBox="1">
            <a:spLocks/>
          </p:cNvSpPr>
          <p:nvPr/>
        </p:nvSpPr>
        <p:spPr>
          <a:xfrm>
            <a:off x="457200" y="161905"/>
            <a:ext cx="8229600" cy="11430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0000"/>
              </a:buClr>
              <a:buSzPts val="4400"/>
              <a:buFont typeface="Calibri"/>
              <a:buNone/>
              <a:defRPr sz="4400" b="1" i="0" u="none" strike="noStrike" cap="none">
                <a:solidFill>
                  <a:srgbClr val="FF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dirty="0" err="1"/>
              <a:t>Auxdata</a:t>
            </a:r>
            <a:r>
              <a:rPr lang="en-US" sz="2400" dirty="0"/>
              <a:t> </a:t>
            </a:r>
            <a:r>
              <a:rPr lang="en-US" sz="2500" dirty="0"/>
              <a:t>cont’d </a:t>
            </a:r>
            <a:br>
              <a:rPr lang="en-US" sz="2500" dirty="0"/>
            </a:br>
            <a:r>
              <a:rPr lang="en-US" sz="2700" dirty="0"/>
              <a:t>USCG Auxiliary</a:t>
            </a:r>
          </a:p>
        </p:txBody>
      </p:sp>
      <p:pic>
        <p:nvPicPr>
          <p:cNvPr id="10" name="Picture 9">
            <a:extLst>
              <a:ext uri="{FF2B5EF4-FFF2-40B4-BE49-F238E27FC236}">
                <a16:creationId xmlns:a16="http://schemas.microsoft.com/office/drawing/2014/main" id="{171FC38B-036A-4289-9FE8-9C09BBAD238F}"/>
              </a:ext>
            </a:extLst>
          </p:cNvPr>
          <p:cNvPicPr>
            <a:picLocks noChangeAspect="1"/>
          </p:cNvPicPr>
          <p:nvPr/>
        </p:nvPicPr>
        <p:blipFill>
          <a:blip r:embed="rId3"/>
          <a:stretch>
            <a:fillRect/>
          </a:stretch>
        </p:blipFill>
        <p:spPr>
          <a:xfrm>
            <a:off x="302715" y="3895216"/>
            <a:ext cx="5990127" cy="1527684"/>
          </a:xfrm>
          <a:prstGeom prst="rect">
            <a:avLst/>
          </a:prstGeom>
        </p:spPr>
      </p:pic>
      <p:sp>
        <p:nvSpPr>
          <p:cNvPr id="12" name="TextBox 11">
            <a:extLst>
              <a:ext uri="{FF2B5EF4-FFF2-40B4-BE49-F238E27FC236}">
                <a16:creationId xmlns:a16="http://schemas.microsoft.com/office/drawing/2014/main" id="{CBCF8D17-C831-4D0F-B1FB-4FB1C27817E5}"/>
              </a:ext>
            </a:extLst>
          </p:cNvPr>
          <p:cNvSpPr txBox="1"/>
          <p:nvPr/>
        </p:nvSpPr>
        <p:spPr>
          <a:xfrm>
            <a:off x="6388970" y="4414165"/>
            <a:ext cx="2405142" cy="307777"/>
          </a:xfrm>
          <a:prstGeom prst="rect">
            <a:avLst/>
          </a:prstGeom>
          <a:noFill/>
        </p:spPr>
        <p:txBody>
          <a:bodyPr wrap="square" rtlCol="0">
            <a:spAutoFit/>
          </a:bodyPr>
          <a:lstStyle/>
          <a:p>
            <a:r>
              <a:rPr lang="en-US" b="1" dirty="0">
                <a:solidFill>
                  <a:srgbClr val="00B0F0"/>
                </a:solidFill>
              </a:rPr>
              <a:t>ONLY 1 “trainee” is listed</a:t>
            </a:r>
          </a:p>
        </p:txBody>
      </p:sp>
      <p:sp>
        <p:nvSpPr>
          <p:cNvPr id="13" name="TextBox 12">
            <a:extLst>
              <a:ext uri="{FF2B5EF4-FFF2-40B4-BE49-F238E27FC236}">
                <a16:creationId xmlns:a16="http://schemas.microsoft.com/office/drawing/2014/main" id="{9276D2C6-995D-4062-825D-FCF7FC72FFB6}"/>
              </a:ext>
            </a:extLst>
          </p:cNvPr>
          <p:cNvSpPr txBox="1"/>
          <p:nvPr/>
        </p:nvSpPr>
        <p:spPr>
          <a:xfrm>
            <a:off x="6343310" y="4085192"/>
            <a:ext cx="2610737" cy="307777"/>
          </a:xfrm>
          <a:prstGeom prst="rect">
            <a:avLst/>
          </a:prstGeom>
          <a:noFill/>
        </p:spPr>
        <p:txBody>
          <a:bodyPr wrap="square" rtlCol="0">
            <a:spAutoFit/>
          </a:bodyPr>
          <a:lstStyle/>
          <a:p>
            <a:r>
              <a:rPr lang="en-US" b="1" dirty="0">
                <a:solidFill>
                  <a:srgbClr val="00B0F0"/>
                </a:solidFill>
              </a:rPr>
              <a:t>“Non-lead” is NOT used</a:t>
            </a:r>
          </a:p>
        </p:txBody>
      </p:sp>
      <p:cxnSp>
        <p:nvCxnSpPr>
          <p:cNvPr id="14" name="Straight Arrow Connector 13">
            <a:extLst>
              <a:ext uri="{FF2B5EF4-FFF2-40B4-BE49-F238E27FC236}">
                <a16:creationId xmlns:a16="http://schemas.microsoft.com/office/drawing/2014/main" id="{07AEA624-B0C2-484A-BFB3-E3F1B5F0DEDE}"/>
              </a:ext>
            </a:extLst>
          </p:cNvPr>
          <p:cNvCxnSpPr>
            <a:cxnSpLocks/>
            <a:stCxn id="12" idx="1"/>
          </p:cNvCxnSpPr>
          <p:nvPr/>
        </p:nvCxnSpPr>
        <p:spPr>
          <a:xfrm flipH="1">
            <a:off x="5428568" y="4568054"/>
            <a:ext cx="960402" cy="27891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FD309BA-2A21-44D1-B2DA-3263561E67B6}"/>
              </a:ext>
            </a:extLst>
          </p:cNvPr>
          <p:cNvCxnSpPr>
            <a:cxnSpLocks/>
            <a:stCxn id="13" idx="1"/>
          </p:cNvCxnSpPr>
          <p:nvPr/>
        </p:nvCxnSpPr>
        <p:spPr>
          <a:xfrm flipH="1">
            <a:off x="5428568" y="4239081"/>
            <a:ext cx="914742" cy="31174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D4E4C7-C521-4FB4-9404-95F5C80FAFE5}"/>
              </a:ext>
            </a:extLst>
          </p:cNvPr>
          <p:cNvSpPr txBox="1"/>
          <p:nvPr/>
        </p:nvSpPr>
        <p:spPr>
          <a:xfrm>
            <a:off x="6388970" y="4754679"/>
            <a:ext cx="2189973" cy="307777"/>
          </a:xfrm>
          <a:prstGeom prst="rect">
            <a:avLst/>
          </a:prstGeom>
          <a:noFill/>
        </p:spPr>
        <p:txBody>
          <a:bodyPr wrap="square" rtlCol="0">
            <a:spAutoFit/>
          </a:bodyPr>
          <a:lstStyle/>
          <a:p>
            <a:r>
              <a:rPr lang="en-US" b="1" dirty="0">
                <a:solidFill>
                  <a:srgbClr val="00B0F0"/>
                </a:solidFill>
              </a:rPr>
              <a:t>ONLY 1 “lead” is listed</a:t>
            </a:r>
          </a:p>
        </p:txBody>
      </p:sp>
      <p:cxnSp>
        <p:nvCxnSpPr>
          <p:cNvPr id="11" name="Straight Arrow Connector 10">
            <a:extLst>
              <a:ext uri="{FF2B5EF4-FFF2-40B4-BE49-F238E27FC236}">
                <a16:creationId xmlns:a16="http://schemas.microsoft.com/office/drawing/2014/main" id="{E329A089-4EE9-4D2F-8579-7CC6F395FE0C}"/>
              </a:ext>
            </a:extLst>
          </p:cNvPr>
          <p:cNvCxnSpPr>
            <a:cxnSpLocks/>
            <a:stCxn id="19" idx="1"/>
          </p:cNvCxnSpPr>
          <p:nvPr/>
        </p:nvCxnSpPr>
        <p:spPr>
          <a:xfrm flipH="1">
            <a:off x="5453360" y="4908568"/>
            <a:ext cx="935610" cy="20000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0DC7B4-CF47-4F98-8406-94E36B37D188}"/>
              </a:ext>
            </a:extLst>
          </p:cNvPr>
          <p:cNvSpPr txBox="1"/>
          <p:nvPr/>
        </p:nvSpPr>
        <p:spPr>
          <a:xfrm>
            <a:off x="1966223" y="5482940"/>
            <a:ext cx="2700501" cy="307777"/>
          </a:xfrm>
          <a:prstGeom prst="rect">
            <a:avLst/>
          </a:prstGeom>
          <a:noFill/>
        </p:spPr>
        <p:txBody>
          <a:bodyPr wrap="square" rtlCol="0">
            <a:spAutoFit/>
          </a:bodyPr>
          <a:lstStyle/>
          <a:p>
            <a:pPr algn="ctr"/>
            <a:r>
              <a:rPr lang="en-US" dirty="0" err="1"/>
              <a:t>Auxdata</a:t>
            </a:r>
            <a:r>
              <a:rPr lang="en-US" dirty="0"/>
              <a:t> “Add Member Section”</a:t>
            </a:r>
          </a:p>
        </p:txBody>
      </p:sp>
      <p:sp>
        <p:nvSpPr>
          <p:cNvPr id="16" name="TextBox 15">
            <a:extLst>
              <a:ext uri="{FF2B5EF4-FFF2-40B4-BE49-F238E27FC236}">
                <a16:creationId xmlns:a16="http://schemas.microsoft.com/office/drawing/2014/main" id="{A1CD29F4-9300-4E4C-B767-78BF0B2BE089}"/>
              </a:ext>
            </a:extLst>
          </p:cNvPr>
          <p:cNvSpPr txBox="1"/>
          <p:nvPr/>
        </p:nvSpPr>
        <p:spPr>
          <a:xfrm>
            <a:off x="2623974" y="3527399"/>
            <a:ext cx="1921268" cy="307777"/>
          </a:xfrm>
          <a:prstGeom prst="rect">
            <a:avLst/>
          </a:prstGeom>
          <a:noFill/>
        </p:spPr>
        <p:txBody>
          <a:bodyPr wrap="square" rtlCol="0">
            <a:spAutoFit/>
          </a:bodyPr>
          <a:lstStyle/>
          <a:p>
            <a:pPr algn="ctr"/>
            <a:r>
              <a:rPr lang="en-US" b="1" u="sng" dirty="0">
                <a:solidFill>
                  <a:srgbClr val="00B0F0"/>
                </a:solidFill>
              </a:rPr>
              <a:t>For VSC activity</a:t>
            </a:r>
          </a:p>
        </p:txBody>
      </p:sp>
    </p:spTree>
    <p:extLst>
      <p:ext uri="{BB962C8B-B14F-4D97-AF65-F5344CB8AC3E}">
        <p14:creationId xmlns:p14="http://schemas.microsoft.com/office/powerpoint/2010/main" val="4011064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9" name="Google Shape;129;p6"/>
          <p:cNvSpPr txBox="1">
            <a:spLocks noGrp="1"/>
          </p:cNvSpPr>
          <p:nvPr>
            <p:ph type="body" idx="1"/>
          </p:nvPr>
        </p:nvSpPr>
        <p:spPr>
          <a:xfrm>
            <a:off x="729650" y="1034730"/>
            <a:ext cx="7912248" cy="2732623"/>
          </a:xfrm>
          <a:prstGeom prst="rect">
            <a:avLst/>
          </a:prstGeom>
          <a:noFill/>
          <a:ln>
            <a:noFill/>
          </a:ln>
        </p:spPr>
        <p:txBody>
          <a:bodyPr spcFirstLastPara="1" wrap="square" lIns="91425" tIns="45700" rIns="91425" bIns="45700" anchor="t" anchorCtr="0">
            <a:noAutofit/>
          </a:bodyPr>
          <a:lstStyle/>
          <a:p>
            <a:pPr marL="0" indent="0">
              <a:spcBef>
                <a:spcPts val="1200"/>
              </a:spcBef>
              <a:buClr>
                <a:srgbClr val="002060"/>
              </a:buClr>
              <a:buSzPct val="100000"/>
              <a:buNone/>
            </a:pPr>
            <a:r>
              <a:rPr lang="en-US" sz="2000" b="1" dirty="0">
                <a:solidFill>
                  <a:srgbClr val="002060"/>
                </a:solidFill>
              </a:rPr>
              <a:t>ANSC 7003 “Offer for Use” form updates (date 10-23):</a:t>
            </a:r>
          </a:p>
          <a:p>
            <a:pPr marL="800100" lvl="1">
              <a:spcBef>
                <a:spcPts val="1200"/>
              </a:spcBef>
              <a:buClr>
                <a:srgbClr val="002060"/>
              </a:buClr>
              <a:buSzPct val="100000"/>
              <a:buFont typeface="Arial" panose="020B0604020202020204" pitchFamily="34" charset="0"/>
              <a:buChar char="•"/>
            </a:pPr>
            <a:r>
              <a:rPr lang="en-US" sz="2000" b="1" dirty="0">
                <a:solidFill>
                  <a:srgbClr val="002060"/>
                </a:solidFill>
              </a:rPr>
              <a:t>Personal Floatation Device (PFD) requirements have been combined.</a:t>
            </a:r>
          </a:p>
          <a:p>
            <a:pPr marL="1257300" lvl="2">
              <a:spcBef>
                <a:spcPts val="1200"/>
              </a:spcBef>
              <a:buClr>
                <a:srgbClr val="002060"/>
              </a:buClr>
              <a:buSzPct val="100000"/>
            </a:pPr>
            <a:r>
              <a:rPr lang="en-US" sz="2000" b="1" dirty="0">
                <a:solidFill>
                  <a:srgbClr val="002060"/>
                </a:solidFill>
              </a:rPr>
              <a:t>Must have required PFDs. If vessel </a:t>
            </a:r>
            <a:r>
              <a:rPr lang="en-US" sz="2000" b="1" u="sng" dirty="0">
                <a:solidFill>
                  <a:srgbClr val="002060"/>
                </a:solidFill>
              </a:rPr>
              <a:t>is capable</a:t>
            </a:r>
            <a:r>
              <a:rPr lang="en-US" sz="2000" b="1" dirty="0">
                <a:solidFill>
                  <a:srgbClr val="002060"/>
                </a:solidFill>
              </a:rPr>
              <a:t> of speeds over 35 MPH the PFDs must be 50 MPH or higher or PWC rated.</a:t>
            </a:r>
          </a:p>
          <a:p>
            <a:pPr marL="1257300" lvl="2">
              <a:spcBef>
                <a:spcPts val="1200"/>
              </a:spcBef>
              <a:buClr>
                <a:srgbClr val="002060"/>
              </a:buClr>
              <a:buSzPct val="100000"/>
            </a:pPr>
            <a:r>
              <a:rPr lang="en-US" sz="2000" b="1" dirty="0">
                <a:solidFill>
                  <a:srgbClr val="002060"/>
                </a:solidFill>
              </a:rPr>
              <a:t>Must have 2 additional PFDs over legal requirement. Speed rating not required.</a:t>
            </a:r>
          </a:p>
          <a:p>
            <a:pPr marL="800100" lvl="1">
              <a:spcBef>
                <a:spcPts val="1200"/>
              </a:spcBef>
              <a:buClr>
                <a:srgbClr val="002060"/>
              </a:buClr>
              <a:buSzPct val="100000"/>
            </a:pPr>
            <a:r>
              <a:rPr lang="en-US" sz="2000" b="1" dirty="0">
                <a:solidFill>
                  <a:srgbClr val="002060"/>
                </a:solidFill>
              </a:rPr>
              <a:t>Must have 2 Safety (ECOS) “Lanyards” if the Facility (boat or PWC) is ECOS equipped.</a:t>
            </a: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sp>
        <p:nvSpPr>
          <p:cNvPr id="9" name="Google Shape;199;p14">
            <a:extLst>
              <a:ext uri="{FF2B5EF4-FFF2-40B4-BE49-F238E27FC236}">
                <a16:creationId xmlns:a16="http://schemas.microsoft.com/office/drawing/2014/main" id="{3C81AF47-5A2D-4C29-ADE4-D373393A570A}"/>
              </a:ext>
            </a:extLst>
          </p:cNvPr>
          <p:cNvSpPr txBox="1">
            <a:spLocks/>
          </p:cNvSpPr>
          <p:nvPr/>
        </p:nvSpPr>
        <p:spPr>
          <a:xfrm>
            <a:off x="457200" y="98405"/>
            <a:ext cx="8229600" cy="11430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0000"/>
              </a:buClr>
              <a:buSzPts val="4400"/>
              <a:buFont typeface="Calibri"/>
              <a:buNone/>
              <a:defRPr sz="4400" b="1" i="0" u="none" strike="noStrike" cap="none">
                <a:solidFill>
                  <a:srgbClr val="FF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ct val="100000"/>
            </a:pPr>
            <a:r>
              <a:rPr lang="en-US" dirty="0"/>
              <a:t>ANSC 7003</a:t>
            </a:r>
          </a:p>
          <a:p>
            <a:pPr>
              <a:buSzPct val="100000"/>
            </a:pPr>
            <a:r>
              <a:rPr lang="en-US" sz="2700" dirty="0"/>
              <a:t>USCG Auxiliary</a:t>
            </a:r>
          </a:p>
        </p:txBody>
      </p:sp>
      <p:sp>
        <p:nvSpPr>
          <p:cNvPr id="6" name="TextBox 5">
            <a:extLst>
              <a:ext uri="{FF2B5EF4-FFF2-40B4-BE49-F238E27FC236}">
                <a16:creationId xmlns:a16="http://schemas.microsoft.com/office/drawing/2014/main" id="{CC1DE9C1-5C5E-4662-91E9-FAE5CFBD3DEF}"/>
              </a:ext>
            </a:extLst>
          </p:cNvPr>
          <p:cNvSpPr txBox="1"/>
          <p:nvPr/>
        </p:nvSpPr>
        <p:spPr>
          <a:xfrm>
            <a:off x="5718751" y="4534910"/>
            <a:ext cx="2996646" cy="307777"/>
          </a:xfrm>
          <a:prstGeom prst="rect">
            <a:avLst/>
          </a:prstGeom>
          <a:noFill/>
        </p:spPr>
        <p:txBody>
          <a:bodyPr wrap="square" rtlCol="0">
            <a:spAutoFit/>
          </a:bodyPr>
          <a:lstStyle/>
          <a:p>
            <a:r>
              <a:rPr lang="en-US" b="1" dirty="0">
                <a:solidFill>
                  <a:srgbClr val="00B0F0"/>
                </a:solidFill>
              </a:rPr>
              <a:t>PFD requirements are combined</a:t>
            </a:r>
          </a:p>
        </p:txBody>
      </p:sp>
      <p:pic>
        <p:nvPicPr>
          <p:cNvPr id="3" name="Picture 2">
            <a:extLst>
              <a:ext uri="{FF2B5EF4-FFF2-40B4-BE49-F238E27FC236}">
                <a16:creationId xmlns:a16="http://schemas.microsoft.com/office/drawing/2014/main" id="{8E7CA00C-3802-4BE0-BED6-FA3B9B4644AF}"/>
              </a:ext>
            </a:extLst>
          </p:cNvPr>
          <p:cNvPicPr>
            <a:picLocks noChangeAspect="1"/>
          </p:cNvPicPr>
          <p:nvPr/>
        </p:nvPicPr>
        <p:blipFill>
          <a:blip r:embed="rId3"/>
          <a:stretch>
            <a:fillRect/>
          </a:stretch>
        </p:blipFill>
        <p:spPr>
          <a:xfrm>
            <a:off x="1229136" y="4881322"/>
            <a:ext cx="4314957" cy="726008"/>
          </a:xfrm>
          <a:prstGeom prst="rect">
            <a:avLst/>
          </a:prstGeom>
        </p:spPr>
      </p:pic>
      <p:sp>
        <p:nvSpPr>
          <p:cNvPr id="14" name="TextBox 13">
            <a:extLst>
              <a:ext uri="{FF2B5EF4-FFF2-40B4-BE49-F238E27FC236}">
                <a16:creationId xmlns:a16="http://schemas.microsoft.com/office/drawing/2014/main" id="{BB66DB72-D955-479E-B9CD-7301208B9413}"/>
              </a:ext>
            </a:extLst>
          </p:cNvPr>
          <p:cNvSpPr txBox="1"/>
          <p:nvPr/>
        </p:nvSpPr>
        <p:spPr>
          <a:xfrm>
            <a:off x="5693351" y="5538139"/>
            <a:ext cx="3235692" cy="307777"/>
          </a:xfrm>
          <a:prstGeom prst="rect">
            <a:avLst/>
          </a:prstGeom>
          <a:noFill/>
        </p:spPr>
        <p:txBody>
          <a:bodyPr wrap="square" rtlCol="0">
            <a:spAutoFit/>
          </a:bodyPr>
          <a:lstStyle/>
          <a:p>
            <a:r>
              <a:rPr lang="en-US" b="1" dirty="0">
                <a:solidFill>
                  <a:srgbClr val="00B0F0"/>
                </a:solidFill>
              </a:rPr>
              <a:t>ECOS “safety lanyard” requirement</a:t>
            </a:r>
          </a:p>
        </p:txBody>
      </p:sp>
      <p:cxnSp>
        <p:nvCxnSpPr>
          <p:cNvPr id="15" name="Straight Arrow Connector 14">
            <a:extLst>
              <a:ext uri="{FF2B5EF4-FFF2-40B4-BE49-F238E27FC236}">
                <a16:creationId xmlns:a16="http://schemas.microsoft.com/office/drawing/2014/main" id="{6498B4F3-ADC6-46EF-94E5-37823F01B918}"/>
              </a:ext>
            </a:extLst>
          </p:cNvPr>
          <p:cNvCxnSpPr>
            <a:cxnSpLocks/>
            <a:stCxn id="14" idx="1"/>
          </p:cNvCxnSpPr>
          <p:nvPr/>
        </p:nvCxnSpPr>
        <p:spPr>
          <a:xfrm flipH="1" flipV="1">
            <a:off x="5236029" y="5415145"/>
            <a:ext cx="457322" cy="276883"/>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29A089-4EE9-4D2F-8579-7CC6F395FE0C}"/>
              </a:ext>
            </a:extLst>
          </p:cNvPr>
          <p:cNvCxnSpPr>
            <a:cxnSpLocks/>
            <a:stCxn id="6" idx="1"/>
          </p:cNvCxnSpPr>
          <p:nvPr/>
        </p:nvCxnSpPr>
        <p:spPr>
          <a:xfrm flipH="1">
            <a:off x="5330447" y="4688799"/>
            <a:ext cx="388304" cy="36933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7A31B6D-A46E-48B7-A45D-63982718563E}"/>
              </a:ext>
            </a:extLst>
          </p:cNvPr>
          <p:cNvSpPr txBox="1"/>
          <p:nvPr/>
        </p:nvSpPr>
        <p:spPr>
          <a:xfrm>
            <a:off x="2425980" y="5573224"/>
            <a:ext cx="1921268" cy="307777"/>
          </a:xfrm>
          <a:prstGeom prst="rect">
            <a:avLst/>
          </a:prstGeom>
          <a:noFill/>
        </p:spPr>
        <p:txBody>
          <a:bodyPr wrap="square" rtlCol="0">
            <a:spAutoFit/>
          </a:bodyPr>
          <a:lstStyle/>
          <a:p>
            <a:pPr algn="ctr"/>
            <a:r>
              <a:rPr lang="en-US" dirty="0">
                <a:solidFill>
                  <a:srgbClr val="002060"/>
                </a:solidFill>
              </a:rPr>
              <a:t>current edition</a:t>
            </a:r>
          </a:p>
        </p:txBody>
      </p:sp>
    </p:spTree>
    <p:extLst>
      <p:ext uri="{BB962C8B-B14F-4D97-AF65-F5344CB8AC3E}">
        <p14:creationId xmlns:p14="http://schemas.microsoft.com/office/powerpoint/2010/main" val="2477744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5"/>
          <p:cNvSpPr txBox="1">
            <a:spLocks noGrp="1"/>
          </p:cNvSpPr>
          <p:nvPr>
            <p:ph type="title"/>
          </p:nvPr>
        </p:nvSpPr>
        <p:spPr>
          <a:xfrm>
            <a:off x="457200" y="-77046"/>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000"/>
              <a:buFont typeface="Calibri"/>
              <a:buNone/>
            </a:pPr>
            <a:r>
              <a:rPr lang="en-US" sz="4000" dirty="0">
                <a:latin typeface="Calibri"/>
                <a:ea typeface="Calibri"/>
                <a:cs typeface="Calibri"/>
                <a:sym typeface="Calibri"/>
              </a:rPr>
              <a:t>Additional Resources</a:t>
            </a:r>
            <a:endParaRPr dirty="0"/>
          </a:p>
        </p:txBody>
      </p:sp>
      <p:sp>
        <p:nvSpPr>
          <p:cNvPr id="788" name="Google Shape;788;p75"/>
          <p:cNvSpPr txBox="1">
            <a:spLocks noGrp="1"/>
          </p:cNvSpPr>
          <p:nvPr>
            <p:ph type="body" idx="1"/>
          </p:nvPr>
        </p:nvSpPr>
        <p:spPr>
          <a:xfrm>
            <a:off x="332154" y="882768"/>
            <a:ext cx="8811846" cy="494819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060"/>
              </a:buClr>
              <a:buSzPts val="2400"/>
              <a:buNone/>
            </a:pPr>
            <a:r>
              <a:rPr lang="en-US" sz="2000" b="1" dirty="0">
                <a:solidFill>
                  <a:srgbClr val="002060"/>
                </a:solidFill>
              </a:rPr>
              <a:t>Auxiliary National “V” Department website</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3"/>
              </a:rPr>
              <a:t>http://wow.uscgaux.info/content.php?unit=v-dept</a:t>
            </a:r>
            <a:endParaRPr sz="1800" dirty="0"/>
          </a:p>
          <a:p>
            <a:pPr marL="342900" lvl="0">
              <a:spcBef>
                <a:spcPts val="480"/>
              </a:spcBef>
              <a:buClr>
                <a:srgbClr val="002060"/>
              </a:buClr>
              <a:buSzPts val="2400"/>
              <a:buNone/>
            </a:pPr>
            <a:r>
              <a:rPr lang="en-US" sz="2000" b="1" dirty="0">
                <a:solidFill>
                  <a:srgbClr val="002060"/>
                </a:solidFill>
              </a:rPr>
              <a:t>US Power Squadrons National Vessel Safety Check website</a:t>
            </a:r>
            <a:endParaRPr lang="en-US" sz="2000" dirty="0">
              <a:solidFill>
                <a:srgbClr val="002060"/>
              </a:solidFill>
            </a:endParaRPr>
          </a:p>
          <a:p>
            <a:pPr marL="342900" lvl="0">
              <a:buNone/>
            </a:pPr>
            <a:r>
              <a:rPr lang="en-US" sz="1800" u="sng" dirty="0">
                <a:solidFill>
                  <a:schemeClr val="hlink"/>
                </a:solidFill>
                <a:hlinkClick r:id="rId4"/>
              </a:rPr>
              <a:t>https://www.usps.org/departments/12000/12900/12900-vessel-safety-check</a:t>
            </a:r>
            <a:endParaRPr lang="en-US" sz="1800" dirty="0"/>
          </a:p>
          <a:p>
            <a:pPr marL="342900" lvl="0" indent="-342900" algn="l" rtl="0">
              <a:lnSpc>
                <a:spcPct val="100000"/>
              </a:lnSpc>
              <a:spcBef>
                <a:spcPts val="480"/>
              </a:spcBef>
              <a:spcAft>
                <a:spcPts val="0"/>
              </a:spcAft>
              <a:buClr>
                <a:srgbClr val="002060"/>
              </a:buClr>
              <a:buSzPts val="2400"/>
              <a:buNone/>
            </a:pPr>
            <a:r>
              <a:rPr lang="en-US" sz="2000" b="1" dirty="0">
                <a:solidFill>
                  <a:srgbClr val="002060"/>
                </a:solidFill>
              </a:rPr>
              <a:t>America’s Boating Channel</a:t>
            </a:r>
          </a:p>
          <a:p>
            <a:pPr marL="342900" lvl="0">
              <a:spcBef>
                <a:spcPts val="480"/>
              </a:spcBef>
              <a:buClr>
                <a:srgbClr val="002060"/>
              </a:buClr>
              <a:buSzPts val="2400"/>
              <a:buNone/>
            </a:pPr>
            <a:r>
              <a:rPr lang="en-US" sz="1800" dirty="0">
                <a:solidFill>
                  <a:srgbClr val="002060"/>
                </a:solidFill>
                <a:hlinkClick r:id="rId5"/>
              </a:rPr>
              <a:t>https://www.youtube.com/channel/UC1c_rFyt1fGqvdiSauAijAg</a:t>
            </a:r>
            <a:endParaRPr lang="en-US" sz="1800" dirty="0">
              <a:solidFill>
                <a:srgbClr val="002060"/>
              </a:solidFill>
            </a:endParaRPr>
          </a:p>
          <a:p>
            <a:pPr marL="342900" lvl="0">
              <a:spcBef>
                <a:spcPts val="480"/>
              </a:spcBef>
              <a:buClr>
                <a:srgbClr val="002060"/>
              </a:buClr>
              <a:buSzPts val="2400"/>
              <a:buNone/>
            </a:pPr>
            <a:r>
              <a:rPr lang="en-US" sz="2000" b="1" dirty="0" err="1">
                <a:solidFill>
                  <a:srgbClr val="002060"/>
                </a:solidFill>
              </a:rPr>
              <a:t>Paddlecraft</a:t>
            </a:r>
            <a:r>
              <a:rPr lang="en-US" sz="2000" b="1" dirty="0">
                <a:solidFill>
                  <a:srgbClr val="002060"/>
                </a:solidFill>
              </a:rPr>
              <a:t> Vessel Safety Check Addendum</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6"/>
              </a:rPr>
              <a:t>http://vdept.cgaux.org/JobAidFiles/SUBsVSCManualAddendum.pdf</a:t>
            </a:r>
            <a:endParaRPr sz="1800" dirty="0"/>
          </a:p>
          <a:p>
            <a:pPr marL="342900" lvl="0" indent="-342900" algn="l" rtl="0">
              <a:lnSpc>
                <a:spcPct val="100000"/>
              </a:lnSpc>
              <a:spcBef>
                <a:spcPts val="480"/>
              </a:spcBef>
              <a:spcAft>
                <a:spcPts val="0"/>
              </a:spcAft>
              <a:buClr>
                <a:srgbClr val="002060"/>
              </a:buClr>
              <a:buSzPts val="2400"/>
              <a:buNone/>
            </a:pPr>
            <a:r>
              <a:rPr lang="en-US" sz="2000" b="1" dirty="0">
                <a:solidFill>
                  <a:srgbClr val="002060"/>
                </a:solidFill>
              </a:rPr>
              <a:t>B-Directorate </a:t>
            </a:r>
            <a:r>
              <a:rPr lang="en-US" sz="2000" b="1" dirty="0" err="1">
                <a:solidFill>
                  <a:srgbClr val="002060"/>
                </a:solidFill>
              </a:rPr>
              <a:t>Paddlecraft</a:t>
            </a:r>
            <a:r>
              <a:rPr lang="en-US" sz="2000" b="1" dirty="0">
                <a:solidFill>
                  <a:srgbClr val="002060"/>
                </a:solidFill>
              </a:rPr>
              <a:t> Safety</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7"/>
              </a:rPr>
              <a:t>http://wow.uscgaux.info/content.php?unit=B-DEPT&amp;category=paddlecraft-safety</a:t>
            </a:r>
            <a:endParaRPr sz="1800" dirty="0"/>
          </a:p>
          <a:p>
            <a:pPr marL="342900" lvl="0" indent="-342900" algn="l" rtl="0">
              <a:lnSpc>
                <a:spcPct val="100000"/>
              </a:lnSpc>
              <a:spcBef>
                <a:spcPts val="480"/>
              </a:spcBef>
              <a:spcAft>
                <a:spcPts val="0"/>
              </a:spcAft>
              <a:buClr>
                <a:srgbClr val="002060"/>
              </a:buClr>
              <a:buSzPts val="2400"/>
              <a:buNone/>
            </a:pPr>
            <a:r>
              <a:rPr lang="en-US" sz="2000" b="1" dirty="0" err="1">
                <a:solidFill>
                  <a:srgbClr val="002060"/>
                </a:solidFill>
              </a:rPr>
              <a:t>Paddlecraft</a:t>
            </a:r>
            <a:r>
              <a:rPr lang="en-US" sz="2000" b="1" dirty="0">
                <a:solidFill>
                  <a:srgbClr val="002060"/>
                </a:solidFill>
              </a:rPr>
              <a:t> videos</a:t>
            </a:r>
            <a:endParaRPr sz="2000" dirty="0">
              <a:solidFill>
                <a:srgbClr val="002060"/>
              </a:solidFill>
            </a:endParaRPr>
          </a:p>
          <a:p>
            <a:pPr marL="342900" lvl="0" indent="-342900" algn="l" rtl="0">
              <a:lnSpc>
                <a:spcPct val="100000"/>
              </a:lnSpc>
              <a:spcBef>
                <a:spcPts val="360"/>
              </a:spcBef>
              <a:spcAft>
                <a:spcPts val="0"/>
              </a:spcAft>
              <a:buClr>
                <a:schemeClr val="dk1"/>
              </a:buClr>
              <a:buSzPts val="1800"/>
              <a:buNone/>
            </a:pPr>
            <a:r>
              <a:rPr lang="en-US" sz="1800" u="sng" dirty="0">
                <a:solidFill>
                  <a:schemeClr val="hlink"/>
                </a:solidFill>
                <a:hlinkClick r:id="rId8"/>
              </a:rPr>
              <a:t>https://www.youtube.com/watch?v=5e0WlXgNGDg</a:t>
            </a:r>
            <a:r>
              <a:rPr lang="en-US" sz="1800" dirty="0"/>
              <a:t>  </a:t>
            </a:r>
            <a:endParaRPr sz="1800" dirty="0"/>
          </a:p>
          <a:p>
            <a:pPr marL="342900" lvl="0">
              <a:spcBef>
                <a:spcPts val="480"/>
              </a:spcBef>
              <a:buClr>
                <a:srgbClr val="002060"/>
              </a:buClr>
              <a:buSzPts val="2400"/>
              <a:buNone/>
            </a:pPr>
            <a:r>
              <a:rPr lang="en-US" sz="2000" b="1" dirty="0">
                <a:solidFill>
                  <a:srgbClr val="002060"/>
                </a:solidFill>
              </a:rPr>
              <a:t>Vessel Safety Checks for Rental Agencies (Liveries)</a:t>
            </a:r>
            <a:endParaRPr lang="en-US" sz="2000" dirty="0">
              <a:solidFill>
                <a:srgbClr val="002060"/>
              </a:solidFill>
            </a:endParaRPr>
          </a:p>
          <a:p>
            <a:pPr marL="342900" lvl="0">
              <a:buNone/>
            </a:pPr>
            <a:r>
              <a:rPr lang="en-US" sz="1800" u="sng" dirty="0">
                <a:solidFill>
                  <a:schemeClr val="hlink"/>
                </a:solidFill>
                <a:hlinkClick r:id="rId9"/>
              </a:rPr>
              <a:t>http://vdept.cgaux.org/JobAidFiles/Vessel-Exams-For-Rental-Marina-Facilities.pdf</a:t>
            </a:r>
            <a:endParaRPr sz="1800" dirty="0"/>
          </a:p>
        </p:txBody>
      </p:sp>
      <p:sp>
        <p:nvSpPr>
          <p:cNvPr id="789" name="Google Shape;789;p75"/>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spTree>
    <p:extLst>
      <p:ext uri="{BB962C8B-B14F-4D97-AF65-F5344CB8AC3E}">
        <p14:creationId xmlns:p14="http://schemas.microsoft.com/office/powerpoint/2010/main" val="750516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77"/>
          <p:cNvSpPr txBox="1"/>
          <p:nvPr/>
        </p:nvSpPr>
        <p:spPr>
          <a:xfrm>
            <a:off x="1143000" y="499334"/>
            <a:ext cx="6781800" cy="769441"/>
          </a:xfrm>
          <a:prstGeom prst="rect">
            <a:avLst/>
          </a:prstGeom>
          <a:noFill/>
          <a:ln>
            <a:noFill/>
          </a:ln>
        </p:spPr>
        <p:txBody>
          <a:bodyPr spcFirstLastPara="1" wrap="square" lIns="91425" tIns="45700" rIns="91425" bIns="45700" anchor="t" anchorCtr="0">
            <a:noAutofit/>
          </a:bodyPr>
          <a:lstStyle/>
          <a:p>
            <a:pPr lvl="0" algn="ctr">
              <a:buSzPts val="4400"/>
            </a:pPr>
            <a:r>
              <a:rPr lang="en-US" sz="4000" b="1" i="0" u="none" strike="noStrike" cap="none" dirty="0">
                <a:solidFill>
                  <a:srgbClr val="FF0000"/>
                </a:solidFill>
                <a:latin typeface="Calibri"/>
                <a:ea typeface="Calibri"/>
                <a:cs typeface="Calibri"/>
                <a:sym typeface="Calibri"/>
              </a:rPr>
              <a:t>2024 V-DIRECTORATE STAFF</a:t>
            </a:r>
            <a:br>
              <a:rPr lang="en-US" dirty="0"/>
            </a:br>
            <a:r>
              <a:rPr lang="en-US" sz="2600" b="1" dirty="0">
                <a:solidFill>
                  <a:srgbClr val="FF0000"/>
                </a:solidFill>
                <a:latin typeface="Calibri" panose="020F0502020204030204" pitchFamily="34" charset="0"/>
                <a:cs typeface="Calibri" panose="020F0502020204030204" pitchFamily="34" charset="0"/>
              </a:rPr>
              <a:t>USCG Auxiliary</a:t>
            </a:r>
            <a:endParaRPr sz="4000" b="1" i="0" u="none" strike="noStrike" cap="none" dirty="0">
              <a:solidFill>
                <a:srgbClr val="FF0000"/>
              </a:solidFill>
              <a:latin typeface="Calibri" panose="020F0502020204030204" pitchFamily="34" charset="0"/>
              <a:cs typeface="Calibri" panose="020F0502020204030204" pitchFamily="34" charset="0"/>
              <a:sym typeface="Arial"/>
            </a:endParaRPr>
          </a:p>
        </p:txBody>
      </p:sp>
      <p:graphicFrame>
        <p:nvGraphicFramePr>
          <p:cNvPr id="803" name="Google Shape;803;p77"/>
          <p:cNvGraphicFramePr/>
          <p:nvPr>
            <p:extLst>
              <p:ext uri="{D42A27DB-BD31-4B8C-83A1-F6EECF244321}">
                <p14:modId xmlns:p14="http://schemas.microsoft.com/office/powerpoint/2010/main" val="1661402128"/>
              </p:ext>
            </p:extLst>
          </p:nvPr>
        </p:nvGraphicFramePr>
        <p:xfrm>
          <a:off x="533400" y="1731981"/>
          <a:ext cx="8077200" cy="3991000"/>
        </p:xfrm>
        <a:graphic>
          <a:graphicData uri="http://schemas.openxmlformats.org/drawingml/2006/table">
            <a:tbl>
              <a:tblPr>
                <a:noFill/>
                <a:tableStyleId>{504F8858-C987-4DFF-8F4B-5FBA525D2BDB}</a:tableStyleId>
              </a:tblPr>
              <a:tblGrid>
                <a:gridCol w="53848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tblGrid>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Director (DIR-V) 	</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a:solidFill>
                            <a:srgbClr val="002060"/>
                          </a:solidFill>
                          <a:latin typeface="Calibri"/>
                          <a:ea typeface="Calibri"/>
                          <a:cs typeface="Calibri"/>
                          <a:sym typeface="Calibri"/>
                        </a:rPr>
                        <a:t>   Jim Cortes</a:t>
                      </a:r>
                      <a:endParaRPr sz="2000" u="none" strike="noStrike" cap="none">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Deputy Director (DIR-</a:t>
                      </a:r>
                      <a:r>
                        <a:rPr lang="en-US" sz="2000" b="1" u="none" strike="noStrike" cap="none" dirty="0" err="1">
                          <a:solidFill>
                            <a:srgbClr val="002060"/>
                          </a:solidFill>
                          <a:latin typeface="Calibri"/>
                          <a:ea typeface="Calibri"/>
                          <a:cs typeface="Calibri"/>
                          <a:sym typeface="Calibri"/>
                        </a:rPr>
                        <a:t>Vd</a:t>
                      </a:r>
                      <a:r>
                        <a:rPr lang="en-US" sz="2000" b="1" u="none" strike="noStrike" cap="none" dirty="0">
                          <a:solidFill>
                            <a:srgbClr val="002060"/>
                          </a:solidFill>
                          <a:latin typeface="Calibri"/>
                          <a:ea typeface="Calibri"/>
                          <a:cs typeface="Calibri"/>
                          <a:sym typeface="Calibri"/>
                        </a:rPr>
                        <a:t>)                                    </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Tom Niles</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Division Chief – Vessel Exams (DVC-VE)</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a:t>
                      </a:r>
                      <a:r>
                        <a:rPr lang="en-US" sz="2000" b="1" dirty="0">
                          <a:solidFill>
                            <a:srgbClr val="002060"/>
                          </a:solidFill>
                          <a:latin typeface="Calibri"/>
                          <a:ea typeface="Calibri"/>
                          <a:cs typeface="Calibri"/>
                          <a:sym typeface="Calibri"/>
                        </a:rPr>
                        <a:t>Craig Brown </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Division Chief – Visitation Programs (DVC-VP)</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Aaron Todd</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a:solidFill>
                            <a:srgbClr val="002060"/>
                          </a:solidFill>
                          <a:latin typeface="Calibri"/>
                          <a:ea typeface="Calibri"/>
                          <a:cs typeface="Calibri"/>
                          <a:sym typeface="Calibri"/>
                        </a:rPr>
                        <a:t>Division Chief – Safety Programs (DVC-VT)</a:t>
                      </a:r>
                      <a:endParaRPr sz="2000" u="none" strike="noStrike" cap="none">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Martin Jordan</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a:solidFill>
                            <a:srgbClr val="002060"/>
                          </a:solidFill>
                          <a:latin typeface="Calibri"/>
                          <a:ea typeface="Calibri"/>
                          <a:cs typeface="Calibri"/>
                          <a:sym typeface="Calibri"/>
                        </a:rPr>
                        <a:t>Division Chief – Incentive Programs (DVC-VI)</a:t>
                      </a:r>
                      <a:endParaRPr sz="2000" u="none" strike="noStrike" cap="none">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Mark </a:t>
                      </a:r>
                      <a:r>
                        <a:rPr lang="en-US" sz="2000" b="1" u="none" strike="noStrike" cap="none" dirty="0" err="1">
                          <a:solidFill>
                            <a:srgbClr val="002060"/>
                          </a:solidFill>
                          <a:latin typeface="Calibri"/>
                          <a:ea typeface="Calibri"/>
                          <a:cs typeface="Calibri"/>
                          <a:sym typeface="Calibri"/>
                        </a:rPr>
                        <a:t>Crary</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a:solidFill>
                            <a:srgbClr val="002060"/>
                          </a:solidFill>
                          <a:latin typeface="Calibri"/>
                          <a:ea typeface="Calibri"/>
                          <a:cs typeface="Calibri"/>
                          <a:sym typeface="Calibri"/>
                        </a:rPr>
                        <a:t>Division Chief – Special Projects (DVC-VS)</a:t>
                      </a:r>
                      <a:endParaRPr sz="2000" u="none" strike="noStrike" cap="none">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William Jefferson</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98875">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a:solidFill>
                            <a:srgbClr val="002060"/>
                          </a:solidFill>
                          <a:latin typeface="Calibri"/>
                          <a:ea typeface="Calibri"/>
                          <a:cs typeface="Calibri"/>
                          <a:sym typeface="Calibri"/>
                        </a:rPr>
                        <a:t>Division Chief – Communications (DVC-VC)</a:t>
                      </a:r>
                      <a:endParaRPr sz="2000" u="none" strike="noStrike" cap="none">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6000"/>
                        </a:lnSpc>
                        <a:spcBef>
                          <a:spcPts val="0"/>
                        </a:spcBef>
                        <a:spcAft>
                          <a:spcPts val="0"/>
                        </a:spcAft>
                        <a:buClr>
                          <a:srgbClr val="002060"/>
                        </a:buClr>
                        <a:buSzPts val="550"/>
                        <a:buFont typeface="Calibri"/>
                        <a:buNone/>
                      </a:pPr>
                      <a:r>
                        <a:rPr lang="en-US" sz="2000" b="1" u="none" strike="noStrike" cap="none" dirty="0">
                          <a:solidFill>
                            <a:srgbClr val="002060"/>
                          </a:solidFill>
                          <a:latin typeface="Calibri"/>
                          <a:ea typeface="Calibri"/>
                          <a:cs typeface="Calibri"/>
                          <a:sym typeface="Calibri"/>
                        </a:rPr>
                        <a:t>   Zacary Wilson-Fetrow</a:t>
                      </a:r>
                      <a:endParaRPr sz="2000" u="none" strike="noStrike" cap="none" dirty="0">
                        <a:solidFill>
                          <a:srgbClr val="002060"/>
                        </a:solidFill>
                      </a:endParaRPr>
                    </a:p>
                  </a:txBody>
                  <a:tcPr marL="68575" marR="68575" marT="9525"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04" name="Google Shape;804;p77"/>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spTree>
    <p:extLst>
      <p:ext uri="{BB962C8B-B14F-4D97-AF65-F5344CB8AC3E}">
        <p14:creationId xmlns:p14="http://schemas.microsoft.com/office/powerpoint/2010/main" val="241438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a:spLocks noGrp="1"/>
          </p:cNvSpPr>
          <p:nvPr>
            <p:ph type="title"/>
          </p:nvPr>
        </p:nvSpPr>
        <p:spPr>
          <a:xfrm>
            <a:off x="457200" y="369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rgbClr val="FF0000"/>
              </a:buClr>
              <a:buSzPct val="100000"/>
              <a:buFont typeface="Calibri"/>
              <a:buNone/>
            </a:pPr>
            <a:r>
              <a:rPr lang="en-US" dirty="0"/>
              <a:t>Welcome to the 2024 VE Workshop</a:t>
            </a:r>
            <a:endParaRPr dirty="0"/>
          </a:p>
        </p:txBody>
      </p:sp>
      <p:sp>
        <p:nvSpPr>
          <p:cNvPr id="89" name="Google Shape;89;p2"/>
          <p:cNvSpPr txBox="1">
            <a:spLocks noGrp="1"/>
          </p:cNvSpPr>
          <p:nvPr>
            <p:ph type="body" idx="1"/>
          </p:nvPr>
        </p:nvSpPr>
        <p:spPr>
          <a:xfrm>
            <a:off x="457200" y="975435"/>
            <a:ext cx="8229600" cy="4382909"/>
          </a:xfrm>
          <a:prstGeom prst="rect">
            <a:avLst/>
          </a:prstGeom>
          <a:noFill/>
          <a:ln>
            <a:noFill/>
          </a:ln>
        </p:spPr>
        <p:txBody>
          <a:bodyPr spcFirstLastPara="1" wrap="square" lIns="91425" tIns="45700" rIns="91425" bIns="45700" anchor="t" anchorCtr="0">
            <a:noAutofit/>
          </a:bodyPr>
          <a:lstStyle/>
          <a:p>
            <a:pPr marL="342900" lvl="0" indent="-327660" algn="l" rtl="0">
              <a:lnSpc>
                <a:spcPct val="100000"/>
              </a:lnSpc>
              <a:spcBef>
                <a:spcPts val="0"/>
              </a:spcBef>
              <a:spcAft>
                <a:spcPts val="0"/>
              </a:spcAft>
              <a:buClr>
                <a:schemeClr val="dk2"/>
              </a:buClr>
              <a:buSzPct val="100000"/>
              <a:buChar char="•"/>
            </a:pPr>
            <a:r>
              <a:rPr lang="en-US" sz="2200" b="1" dirty="0">
                <a:solidFill>
                  <a:schemeClr val="dk2"/>
                </a:solidFill>
              </a:rPr>
              <a:t>This workshop contains the following topics:</a:t>
            </a:r>
            <a:endParaRPr sz="2200" dirty="0"/>
          </a:p>
          <a:p>
            <a:pPr marL="742950" lvl="1" indent="-272414">
              <a:spcBef>
                <a:spcPts val="518"/>
              </a:spcBef>
              <a:buClr>
                <a:schemeClr val="dk2"/>
              </a:buClr>
              <a:buSzPct val="100000"/>
            </a:pPr>
            <a:r>
              <a:rPr lang="en-US" sz="2200" b="1" dirty="0">
                <a:solidFill>
                  <a:schemeClr val="dk2"/>
                </a:solidFill>
              </a:rPr>
              <a:t>General Guidance for VEs</a:t>
            </a:r>
          </a:p>
          <a:p>
            <a:pPr marL="742950" lvl="1" indent="-272414">
              <a:spcBef>
                <a:spcPts val="518"/>
              </a:spcBef>
              <a:buClr>
                <a:schemeClr val="dk2"/>
              </a:buClr>
              <a:buSzPct val="100000"/>
            </a:pPr>
            <a:r>
              <a:rPr lang="en-US" sz="2200" b="1" dirty="0">
                <a:solidFill>
                  <a:schemeClr val="dk2"/>
                </a:solidFill>
              </a:rPr>
              <a:t>“A VSC is not about the boat”</a:t>
            </a:r>
          </a:p>
          <a:p>
            <a:pPr marL="742950" lvl="1" indent="-272414">
              <a:spcBef>
                <a:spcPts val="518"/>
              </a:spcBef>
              <a:buClr>
                <a:schemeClr val="dk2"/>
              </a:buClr>
              <a:buSzPct val="100000"/>
            </a:pPr>
            <a:r>
              <a:rPr lang="en-US" sz="2200" b="1" dirty="0">
                <a:solidFill>
                  <a:schemeClr val="dk2"/>
                </a:solidFill>
              </a:rPr>
              <a:t>“I Want a VSC” QR</a:t>
            </a:r>
            <a:endParaRPr sz="2200" dirty="0"/>
          </a:p>
          <a:p>
            <a:pPr marL="742950" lvl="1" indent="-272414" algn="l" rtl="0">
              <a:lnSpc>
                <a:spcPct val="100000"/>
              </a:lnSpc>
              <a:spcBef>
                <a:spcPts val="518"/>
              </a:spcBef>
              <a:spcAft>
                <a:spcPts val="0"/>
              </a:spcAft>
              <a:buClr>
                <a:schemeClr val="dk2"/>
              </a:buClr>
              <a:buSzPct val="100000"/>
              <a:buChar char="–"/>
            </a:pPr>
            <a:r>
              <a:rPr lang="en-US" sz="2200" b="1" dirty="0">
                <a:solidFill>
                  <a:schemeClr val="dk2"/>
                </a:solidFill>
              </a:rPr>
              <a:t>VSC vs UPV</a:t>
            </a:r>
          </a:p>
          <a:p>
            <a:pPr marL="742950" lvl="1" indent="-272414" algn="l" rtl="0">
              <a:lnSpc>
                <a:spcPct val="100000"/>
              </a:lnSpc>
              <a:spcBef>
                <a:spcPts val="518"/>
              </a:spcBef>
              <a:spcAft>
                <a:spcPts val="0"/>
              </a:spcAft>
              <a:buClr>
                <a:schemeClr val="dk2"/>
              </a:buClr>
              <a:buSzPct val="100000"/>
              <a:buChar char="–"/>
            </a:pPr>
            <a:r>
              <a:rPr lang="en-US" sz="2200" b="1" dirty="0">
                <a:solidFill>
                  <a:schemeClr val="dk2"/>
                </a:solidFill>
              </a:rPr>
              <a:t>MMSI, EPIRB, PLB</a:t>
            </a:r>
          </a:p>
          <a:p>
            <a:pPr marL="742950" lvl="1" indent="-272414">
              <a:spcBef>
                <a:spcPts val="518"/>
              </a:spcBef>
              <a:buClr>
                <a:schemeClr val="dk2"/>
              </a:buClr>
              <a:buSzPct val="100000"/>
            </a:pPr>
            <a:r>
              <a:rPr lang="en-US" sz="2200" b="1" dirty="0">
                <a:solidFill>
                  <a:schemeClr val="dk2"/>
                </a:solidFill>
              </a:rPr>
              <a:t>Fire Extinguisher - date marking</a:t>
            </a:r>
            <a:endParaRPr lang="en-US" sz="2200" dirty="0"/>
          </a:p>
          <a:p>
            <a:pPr marL="742950" lvl="1" indent="-272414">
              <a:spcBef>
                <a:spcPts val="518"/>
              </a:spcBef>
              <a:buClr>
                <a:schemeClr val="dk2"/>
              </a:buClr>
              <a:buSzPct val="100000"/>
            </a:pPr>
            <a:r>
              <a:rPr lang="en-US" sz="2200" b="1" dirty="0" err="1">
                <a:solidFill>
                  <a:schemeClr val="dk2"/>
                </a:solidFill>
              </a:rPr>
              <a:t>Paddlecraft</a:t>
            </a:r>
            <a:r>
              <a:rPr lang="en-US" sz="2200" b="1" dirty="0">
                <a:solidFill>
                  <a:schemeClr val="dk2"/>
                </a:solidFill>
              </a:rPr>
              <a:t> VSC</a:t>
            </a:r>
          </a:p>
          <a:p>
            <a:pPr marL="742950" lvl="1" indent="-272414">
              <a:spcBef>
                <a:spcPts val="518"/>
              </a:spcBef>
              <a:buClr>
                <a:schemeClr val="dk2"/>
              </a:buClr>
              <a:buSzPct val="100000"/>
            </a:pPr>
            <a:r>
              <a:rPr lang="en-US" sz="2200" b="1" dirty="0">
                <a:solidFill>
                  <a:schemeClr val="dk2"/>
                </a:solidFill>
              </a:rPr>
              <a:t>7012 updates</a:t>
            </a:r>
            <a:endParaRPr lang="en-US" sz="2200" dirty="0">
              <a:solidFill>
                <a:srgbClr val="FF0000"/>
              </a:solidFill>
            </a:endParaRPr>
          </a:p>
          <a:p>
            <a:pPr marL="742950" lvl="1" indent="-272414">
              <a:spcBef>
                <a:spcPts val="518"/>
              </a:spcBef>
              <a:buClr>
                <a:schemeClr val="dk2"/>
              </a:buClr>
              <a:buSzPct val="100000"/>
            </a:pPr>
            <a:r>
              <a:rPr lang="en-US" sz="2200" b="1" dirty="0">
                <a:solidFill>
                  <a:schemeClr val="dk2"/>
                </a:solidFill>
              </a:rPr>
              <a:t>Electrical Systems - recommended</a:t>
            </a:r>
          </a:p>
          <a:p>
            <a:pPr marL="742950" lvl="1" indent="-272414">
              <a:spcBef>
                <a:spcPts val="518"/>
              </a:spcBef>
              <a:buClr>
                <a:schemeClr val="dk2"/>
              </a:buClr>
              <a:buSzPct val="100000"/>
            </a:pPr>
            <a:r>
              <a:rPr lang="en-US" sz="2200" b="1" dirty="0">
                <a:solidFill>
                  <a:schemeClr val="dk2"/>
                </a:solidFill>
              </a:rPr>
              <a:t>Appendix A </a:t>
            </a:r>
            <a:r>
              <a:rPr lang="en-US" sz="1200" b="1" dirty="0">
                <a:solidFill>
                  <a:schemeClr val="dk2"/>
                </a:solidFill>
              </a:rPr>
              <a:t>(USPS/America’s Boating Club only)</a:t>
            </a:r>
          </a:p>
          <a:p>
            <a:pPr marL="742950" lvl="1" indent="-272414">
              <a:spcBef>
                <a:spcPts val="518"/>
              </a:spcBef>
              <a:buClr>
                <a:schemeClr val="dk2"/>
              </a:buClr>
              <a:buSzPct val="100000"/>
            </a:pPr>
            <a:r>
              <a:rPr lang="en-US" sz="2200" b="1" dirty="0">
                <a:solidFill>
                  <a:schemeClr val="dk2"/>
                </a:solidFill>
              </a:rPr>
              <a:t>Appendix B </a:t>
            </a:r>
            <a:r>
              <a:rPr lang="en-US" sz="1200" b="1" dirty="0">
                <a:solidFill>
                  <a:schemeClr val="dk2"/>
                </a:solidFill>
              </a:rPr>
              <a:t>(USCG Auxiliary only)</a:t>
            </a:r>
          </a:p>
        </p:txBody>
      </p:sp>
      <p:sp>
        <p:nvSpPr>
          <p:cNvPr id="90" name="Google Shape;90;p2"/>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p>
            <a:pPr lvl="0"/>
            <a:r>
              <a:rPr lang="en-US" sz="4000" dirty="0"/>
              <a:t>Conclusion</a:t>
            </a:r>
            <a:br>
              <a:rPr lang="en-US" sz="1400" b="0" dirty="0">
                <a:solidFill>
                  <a:srgbClr val="000000"/>
                </a:solidFill>
                <a:latin typeface="Arial"/>
                <a:cs typeface="Arial"/>
                <a:sym typeface="Arial"/>
              </a:rPr>
            </a:br>
            <a:r>
              <a:rPr lang="en-US" sz="2600" dirty="0">
                <a:latin typeface="Calibri" panose="020F0502020204030204" pitchFamily="34" charset="0"/>
                <a:cs typeface="Calibri" panose="020F0502020204030204" pitchFamily="34" charset="0"/>
                <a:sym typeface="Arial"/>
              </a:rPr>
              <a:t>USCG Auxiliary</a:t>
            </a:r>
            <a:endParaRPr sz="4000" dirty="0"/>
          </a:p>
        </p:txBody>
      </p:sp>
      <p:sp>
        <p:nvSpPr>
          <p:cNvPr id="796" name="Google Shape;796;p76"/>
          <p:cNvSpPr txBox="1">
            <a:spLocks noGrp="1"/>
          </p:cNvSpPr>
          <p:nvPr>
            <p:ph type="body" idx="1"/>
          </p:nvPr>
        </p:nvSpPr>
        <p:spPr>
          <a:xfrm>
            <a:off x="457200" y="1429534"/>
            <a:ext cx="8229600" cy="4382909"/>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002060"/>
              </a:buClr>
              <a:buSzPts val="3000"/>
              <a:buChar char="•"/>
            </a:pPr>
            <a:r>
              <a:rPr lang="en-US" sz="3000" b="1" dirty="0">
                <a:solidFill>
                  <a:srgbClr val="002060"/>
                </a:solidFill>
              </a:rPr>
              <a:t>This completes the 2024 VE Workshop.</a:t>
            </a:r>
            <a:endParaRPr dirty="0">
              <a:solidFill>
                <a:srgbClr val="002060"/>
              </a:solidFill>
            </a:endParaRPr>
          </a:p>
          <a:p>
            <a:pPr marL="342900" lvl="0" indent="-342900" algn="l" rtl="0">
              <a:lnSpc>
                <a:spcPct val="100000"/>
              </a:lnSpc>
              <a:spcBef>
                <a:spcPts val="600"/>
              </a:spcBef>
              <a:spcAft>
                <a:spcPts val="0"/>
              </a:spcAft>
              <a:buClr>
                <a:srgbClr val="002060"/>
              </a:buClr>
              <a:buSzPts val="3000"/>
              <a:buChar char="•"/>
            </a:pPr>
            <a:r>
              <a:rPr lang="en-US" sz="3000" b="1" dirty="0">
                <a:solidFill>
                  <a:srgbClr val="002060"/>
                </a:solidFill>
              </a:rPr>
              <a:t>On behalf of the entire Auxiliary V-Directorate:</a:t>
            </a:r>
            <a:endParaRPr dirty="0">
              <a:solidFill>
                <a:srgbClr val="002060"/>
              </a:solidFill>
            </a:endParaRPr>
          </a:p>
          <a:p>
            <a:pPr marL="742950" lvl="1" indent="-285750" algn="l" rtl="0">
              <a:lnSpc>
                <a:spcPct val="100000"/>
              </a:lnSpc>
              <a:spcBef>
                <a:spcPts val="600"/>
              </a:spcBef>
              <a:spcAft>
                <a:spcPts val="0"/>
              </a:spcAft>
              <a:buClr>
                <a:srgbClr val="002060"/>
              </a:buClr>
              <a:buSzPts val="3000"/>
              <a:buChar char="–"/>
            </a:pPr>
            <a:r>
              <a:rPr lang="en-US" sz="3000" b="1" dirty="0">
                <a:solidFill>
                  <a:srgbClr val="002060"/>
                </a:solidFill>
              </a:rPr>
              <a:t>Thank you to all the VEs for the outstanding job you are doing!</a:t>
            </a:r>
            <a:endParaRPr dirty="0">
              <a:solidFill>
                <a:srgbClr val="002060"/>
              </a:solidFill>
            </a:endParaRPr>
          </a:p>
          <a:p>
            <a:pPr marL="742950" lvl="1" indent="-285750" algn="l" rtl="0">
              <a:lnSpc>
                <a:spcPct val="100000"/>
              </a:lnSpc>
              <a:spcBef>
                <a:spcPts val="600"/>
              </a:spcBef>
              <a:spcAft>
                <a:spcPts val="0"/>
              </a:spcAft>
              <a:buClr>
                <a:srgbClr val="002060"/>
              </a:buClr>
              <a:buSzPts val="3000"/>
              <a:buChar char="–"/>
            </a:pPr>
            <a:r>
              <a:rPr lang="en-US" sz="3000" b="1" dirty="0">
                <a:solidFill>
                  <a:srgbClr val="002060"/>
                </a:solidFill>
              </a:rPr>
              <a:t>Your efforts have a positive impact on recreational boating and contribute significantly to reducing boating fatalities and property damage.</a:t>
            </a:r>
            <a:endParaRPr dirty="0">
              <a:solidFill>
                <a:srgbClr val="002060"/>
              </a:solidFill>
            </a:endParaRPr>
          </a:p>
        </p:txBody>
      </p:sp>
      <p:sp>
        <p:nvSpPr>
          <p:cNvPr id="797" name="Google Shape;797;p7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spTree>
    <p:extLst>
      <p:ext uri="{BB962C8B-B14F-4D97-AF65-F5344CB8AC3E}">
        <p14:creationId xmlns:p14="http://schemas.microsoft.com/office/powerpoint/2010/main" val="9224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4</a:t>
            </a:fld>
            <a:endParaRPr lang="en-US" altLang="en-US" sz="1400"/>
          </a:p>
        </p:txBody>
      </p:sp>
      <p:sp>
        <p:nvSpPr>
          <p:cNvPr id="90118" name="TextBox 4"/>
          <p:cNvSpPr txBox="1">
            <a:spLocks noChangeArrowheads="1"/>
          </p:cNvSpPr>
          <p:nvPr/>
        </p:nvSpPr>
        <p:spPr bwMode="auto">
          <a:xfrm>
            <a:off x="381000" y="1026142"/>
            <a:ext cx="8305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indent="0">
              <a:lnSpc>
                <a:spcPct val="90000"/>
              </a:lnSpc>
              <a:buNone/>
            </a:pPr>
            <a:r>
              <a:rPr lang="en-US" altLang="en-US" sz="2000" b="1" dirty="0">
                <a:solidFill>
                  <a:srgbClr val="002060"/>
                </a:solidFill>
                <a:latin typeface="Calibri" panose="020F0502020204030204" pitchFamily="34" charset="0"/>
                <a:cs typeface="Calibri" panose="020F0502020204030204" pitchFamily="34" charset="0"/>
              </a:rPr>
              <a:t>Vessel Examiners must always take safety into account when conducting a Vessel Safety Check:</a:t>
            </a:r>
          </a:p>
          <a:p>
            <a:pPr marL="0" indent="0">
              <a:lnSpc>
                <a:spcPct val="90000"/>
              </a:lnSpc>
              <a:buNone/>
            </a:pPr>
            <a:endParaRPr lang="en-US" altLang="en-US" sz="2000" b="1" dirty="0">
              <a:solidFill>
                <a:srgbClr val="002060"/>
              </a:solidFill>
              <a:latin typeface="Calibri" panose="020F0502020204030204" pitchFamily="34" charset="0"/>
              <a:cs typeface="Calibri" panose="020F0502020204030204" pitchFamily="34" charset="0"/>
            </a:endParaRPr>
          </a:p>
          <a:p>
            <a:pPr lvl="1">
              <a:lnSpc>
                <a:spcPct val="90000"/>
              </a:lnSpc>
              <a:buFont typeface="Arial" panose="020B0604020202020204" pitchFamily="34" charset="0"/>
              <a:buChar char="•"/>
            </a:pPr>
            <a:r>
              <a:rPr lang="en-US" altLang="en-US" sz="2000" b="1" dirty="0">
                <a:solidFill>
                  <a:srgbClr val="002060"/>
                </a:solidFill>
                <a:latin typeface="Calibri" panose="020F0502020204030204" pitchFamily="34" charset="0"/>
                <a:cs typeface="Calibri" panose="020F0502020204030204" pitchFamily="34" charset="0"/>
              </a:rPr>
              <a:t>Consider both your own capabilities as well as external factors like weather in your safety calculation.</a:t>
            </a:r>
          </a:p>
          <a:p>
            <a:pPr lvl="1">
              <a:lnSpc>
                <a:spcPct val="90000"/>
              </a:lnSpc>
              <a:buFont typeface="Arial" panose="020B0604020202020204" pitchFamily="34" charset="0"/>
              <a:buChar char="•"/>
            </a:pPr>
            <a:r>
              <a:rPr lang="en-US" altLang="en-US" sz="2000" b="1" dirty="0">
                <a:solidFill>
                  <a:srgbClr val="002060"/>
                </a:solidFill>
                <a:latin typeface="Calibri" panose="020F0502020204030204" pitchFamily="34" charset="0"/>
                <a:cs typeface="Calibri" panose="020F0502020204030204" pitchFamily="34" charset="0"/>
              </a:rPr>
              <a:t>VEs should NOT enter confined spaces during the VSC.</a:t>
            </a:r>
          </a:p>
          <a:p>
            <a:pPr marL="1376363" lvl="2">
              <a:lnSpc>
                <a:spcPct val="90000"/>
              </a:lnSpc>
              <a:buFont typeface="Arial" panose="020B0604020202020204" pitchFamily="34" charset="0"/>
              <a:buChar char="•"/>
            </a:pPr>
            <a:r>
              <a:rPr lang="en-US" altLang="en-US" sz="2000" b="1" dirty="0">
                <a:solidFill>
                  <a:srgbClr val="002060"/>
                </a:solidFill>
                <a:latin typeface="Calibri" panose="020F0502020204030204" pitchFamily="34" charset="0"/>
                <a:cs typeface="Calibri" panose="020F0502020204030204" pitchFamily="34" charset="0"/>
              </a:rPr>
              <a:t>You may ask the owner to take a photo of the item you are evaluating.</a:t>
            </a:r>
          </a:p>
          <a:p>
            <a:pPr marL="0" indent="0">
              <a:lnSpc>
                <a:spcPct val="90000"/>
              </a:lnSpc>
              <a:buNone/>
            </a:pPr>
            <a:endParaRPr lang="en-US" altLang="en-US" sz="1000" b="1" dirty="0">
              <a:solidFill>
                <a:srgbClr val="002060"/>
              </a:solidFill>
              <a:latin typeface="Calibri" panose="020F0502020204030204" pitchFamily="34" charset="0"/>
              <a:cs typeface="Calibri" panose="020F0502020204030204" pitchFamily="34" charset="0"/>
            </a:endParaRPr>
          </a:p>
          <a:p>
            <a:pPr marL="0" indent="0">
              <a:lnSpc>
                <a:spcPct val="90000"/>
              </a:lnSpc>
              <a:buNone/>
            </a:pPr>
            <a:r>
              <a:rPr lang="en-US" altLang="en-US" sz="2000" b="1" dirty="0">
                <a:solidFill>
                  <a:srgbClr val="002060"/>
                </a:solidFill>
                <a:latin typeface="Calibri" panose="020F0502020204030204" pitchFamily="34" charset="0"/>
                <a:cs typeface="Calibri" panose="020F0502020204030204" pitchFamily="34" charset="0"/>
              </a:rPr>
              <a:t>Be aware of state and local regulations and educate the owner on them.</a:t>
            </a:r>
          </a:p>
          <a:p>
            <a:pPr marL="0" indent="0">
              <a:lnSpc>
                <a:spcPct val="90000"/>
              </a:lnSpc>
              <a:buNone/>
            </a:pPr>
            <a:endParaRPr lang="en-US" altLang="en-US" sz="1000" b="1" dirty="0">
              <a:solidFill>
                <a:srgbClr val="002060"/>
              </a:solidFill>
              <a:latin typeface="Calibri" panose="020F0502020204030204" pitchFamily="34" charset="0"/>
              <a:cs typeface="Calibri" panose="020F0502020204030204" pitchFamily="34" charset="0"/>
            </a:endParaRPr>
          </a:p>
          <a:p>
            <a:pPr marL="0" indent="0">
              <a:lnSpc>
                <a:spcPct val="90000"/>
              </a:lnSpc>
              <a:buNone/>
            </a:pPr>
            <a:r>
              <a:rPr lang="en-US" altLang="en-US" sz="2000" b="1" dirty="0">
                <a:solidFill>
                  <a:srgbClr val="002060"/>
                </a:solidFill>
                <a:latin typeface="Calibri" panose="020F0502020204030204" pitchFamily="34" charset="0"/>
                <a:cs typeface="Calibri" panose="020F0502020204030204" pitchFamily="34" charset="0"/>
              </a:rPr>
              <a:t>Only items on the VSC form (a7012/7012a) shall be evaluated for the VSC. </a:t>
            </a:r>
          </a:p>
          <a:p>
            <a:pPr marL="0" indent="0">
              <a:lnSpc>
                <a:spcPct val="90000"/>
              </a:lnSpc>
              <a:buNone/>
            </a:pPr>
            <a:endParaRPr lang="en-US" altLang="en-US" sz="2000" b="1" dirty="0">
              <a:solidFill>
                <a:srgbClr val="002060"/>
              </a:solidFill>
              <a:latin typeface="Calibri" panose="020F0502020204030204" pitchFamily="34" charset="0"/>
              <a:cs typeface="Calibri" panose="020F0502020204030204" pitchFamily="34" charset="0"/>
            </a:endParaRPr>
          </a:p>
          <a:p>
            <a:pPr>
              <a:lnSpc>
                <a:spcPct val="90000"/>
              </a:lnSpc>
            </a:pPr>
            <a:endParaRPr lang="en-US" altLang="en-US" sz="2000" b="1" dirty="0">
              <a:solidFill>
                <a:srgbClr val="002060"/>
              </a:solidFill>
              <a:latin typeface="Calibri" panose="020F0502020204030204" pitchFamily="34" charset="0"/>
              <a:cs typeface="Calibri" panose="020F0502020204030204" pitchFamily="34" charset="0"/>
            </a:endParaRP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General Guidance for VEs</a:t>
            </a:r>
            <a:endParaRPr lang="en-US" alt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46152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3587C8D-80D6-4CBB-96C9-F0A845D95E2F}" type="slidenum">
              <a:rPr lang="en-US" altLang="en-US" sz="1400" smtClean="0"/>
              <a:pPr>
                <a:spcBef>
                  <a:spcPct val="0"/>
                </a:spcBef>
                <a:buFontTx/>
                <a:buNone/>
              </a:pPr>
              <a:t>5</a:t>
            </a:fld>
            <a:endParaRPr lang="en-US" altLang="en-US" sz="1400"/>
          </a:p>
        </p:txBody>
      </p:sp>
      <p:sp>
        <p:nvSpPr>
          <p:cNvPr id="90118" name="TextBox 4"/>
          <p:cNvSpPr txBox="1">
            <a:spLocks noChangeArrowheads="1"/>
          </p:cNvSpPr>
          <p:nvPr/>
        </p:nvSpPr>
        <p:spPr bwMode="auto">
          <a:xfrm>
            <a:off x="381000" y="1026142"/>
            <a:ext cx="83058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New Roman" panose="02020603050405020304" pitchFamily="18" charset="0"/>
              </a:defRPr>
            </a:lvl1pPr>
            <a:lvl2pPr marL="914400" indent="-1714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FontTx/>
              <a:buNone/>
            </a:pPr>
            <a:r>
              <a:rPr lang="en-US" altLang="en-US" sz="2000" b="1" dirty="0">
                <a:solidFill>
                  <a:srgbClr val="002060"/>
                </a:solidFill>
                <a:latin typeface="Calibri" panose="020F0502020204030204" pitchFamily="34" charset="0"/>
                <a:cs typeface="Calibri" panose="020F0502020204030204" pitchFamily="34" charset="0"/>
              </a:rPr>
              <a:t>Ground rules that everyone holding a VE certification needs to remember:</a:t>
            </a:r>
          </a:p>
          <a:p>
            <a:pPr marL="404813">
              <a:lnSpc>
                <a:spcPct val="90000"/>
              </a:lnSpc>
              <a:spcBef>
                <a:spcPts val="1200"/>
              </a:spcBef>
            </a:pPr>
            <a:r>
              <a:rPr lang="en-US" altLang="en-US" sz="2000" b="1" u="sng" dirty="0">
                <a:solidFill>
                  <a:srgbClr val="002060"/>
                </a:solidFill>
                <a:latin typeface="Calibri" panose="020F0502020204030204" pitchFamily="34" charset="0"/>
                <a:cs typeface="Calibri" panose="020F0502020204030204" pitchFamily="34" charset="0"/>
              </a:rPr>
              <a:t>Rule 1</a:t>
            </a:r>
            <a:r>
              <a:rPr lang="en-US" altLang="en-US" sz="2000" b="1" dirty="0">
                <a:solidFill>
                  <a:srgbClr val="002060"/>
                </a:solidFill>
                <a:latin typeface="Calibri" panose="020F0502020204030204" pitchFamily="34" charset="0"/>
                <a:cs typeface="Calibri" panose="020F0502020204030204" pitchFamily="34" charset="0"/>
              </a:rPr>
              <a:t>: The boat is only the means for educating the boater. As are the safety regulations, boats are increasingly complex, so operators need to be better informed.</a:t>
            </a:r>
          </a:p>
          <a:p>
            <a:pPr marL="404813">
              <a:lnSpc>
                <a:spcPct val="90000"/>
              </a:lnSpc>
              <a:spcBef>
                <a:spcPts val="1200"/>
              </a:spcBef>
            </a:pPr>
            <a:r>
              <a:rPr lang="en-US" altLang="en-US" sz="2000" b="1" u="sng" dirty="0">
                <a:solidFill>
                  <a:srgbClr val="002060"/>
                </a:solidFill>
                <a:latin typeface="Calibri" panose="020F0502020204030204" pitchFamily="34" charset="0"/>
                <a:cs typeface="Calibri" panose="020F0502020204030204" pitchFamily="34" charset="0"/>
              </a:rPr>
              <a:t>Rule 2</a:t>
            </a:r>
            <a:r>
              <a:rPr lang="en-US" altLang="en-US" sz="2000" b="1" dirty="0">
                <a:solidFill>
                  <a:srgbClr val="002060"/>
                </a:solidFill>
                <a:latin typeface="Calibri" panose="020F0502020204030204" pitchFamily="34" charset="0"/>
                <a:cs typeface="Calibri" panose="020F0502020204030204" pitchFamily="34" charset="0"/>
              </a:rPr>
              <a:t>: As a VE you can be successful even if no VSC is performed. It might sound counterintuitive, but you have done your job if you engage a boater and educated them about the most elementary issue.</a:t>
            </a:r>
          </a:p>
          <a:p>
            <a:pPr marL="404813">
              <a:lnSpc>
                <a:spcPct val="90000"/>
              </a:lnSpc>
              <a:spcBef>
                <a:spcPts val="1200"/>
              </a:spcBef>
            </a:pPr>
            <a:r>
              <a:rPr lang="en-US" altLang="en-US" sz="2000" b="1" dirty="0">
                <a:solidFill>
                  <a:srgbClr val="002060"/>
                </a:solidFill>
                <a:latin typeface="Calibri" panose="020F0502020204030204" pitchFamily="34" charset="0"/>
                <a:cs typeface="Calibri" panose="020F0502020204030204" pitchFamily="34" charset="0"/>
              </a:rPr>
              <a:t> </a:t>
            </a:r>
            <a:r>
              <a:rPr lang="en-US" altLang="en-US" sz="2000" b="1" u="sng" dirty="0">
                <a:solidFill>
                  <a:srgbClr val="002060"/>
                </a:solidFill>
                <a:latin typeface="Calibri" panose="020F0502020204030204" pitchFamily="34" charset="0"/>
                <a:cs typeface="Calibri" panose="020F0502020204030204" pitchFamily="34" charset="0"/>
              </a:rPr>
              <a:t>Rule 3</a:t>
            </a:r>
            <a:r>
              <a:rPr lang="en-US" altLang="en-US" sz="2000" b="1" dirty="0">
                <a:solidFill>
                  <a:srgbClr val="002060"/>
                </a:solidFill>
                <a:latin typeface="Calibri" panose="020F0502020204030204" pitchFamily="34" charset="0"/>
                <a:cs typeface="Calibri" panose="020F0502020204030204" pitchFamily="34" charset="0"/>
              </a:rPr>
              <a:t>: To engage a boater, start by looking to give them something. It could be advice or information, or it could be something tangible.</a:t>
            </a:r>
          </a:p>
          <a:p>
            <a:pPr marL="404813">
              <a:lnSpc>
                <a:spcPct val="90000"/>
              </a:lnSpc>
              <a:spcBef>
                <a:spcPts val="1200"/>
              </a:spcBef>
            </a:pPr>
            <a:r>
              <a:rPr lang="en-US" altLang="en-US" sz="2000" b="1" u="sng" dirty="0">
                <a:solidFill>
                  <a:srgbClr val="002060"/>
                </a:solidFill>
                <a:latin typeface="Calibri" panose="020F0502020204030204" pitchFamily="34" charset="0"/>
                <a:cs typeface="Calibri" panose="020F0502020204030204" pitchFamily="34" charset="0"/>
              </a:rPr>
              <a:t>Rule 4</a:t>
            </a:r>
            <a:r>
              <a:rPr lang="en-US" altLang="en-US" sz="2000" b="1" dirty="0">
                <a:solidFill>
                  <a:srgbClr val="002060"/>
                </a:solidFill>
                <a:latin typeface="Calibri" panose="020F0502020204030204" pitchFamily="34" charset="0"/>
                <a:cs typeface="Calibri" panose="020F0502020204030204" pitchFamily="34" charset="0"/>
              </a:rPr>
              <a:t>: Remember that we are not law enforcement, so don’t act like it. To be engaging , we cannot be standoffish.</a:t>
            </a:r>
          </a:p>
          <a:p>
            <a:pPr>
              <a:lnSpc>
                <a:spcPct val="90000"/>
              </a:lnSpc>
              <a:spcBef>
                <a:spcPts val="1200"/>
              </a:spcBef>
              <a:buFontTx/>
              <a:buNone/>
            </a:pPr>
            <a:r>
              <a:rPr lang="en-US" altLang="en-US" sz="2000" b="1" dirty="0">
                <a:solidFill>
                  <a:srgbClr val="002060"/>
                </a:solidFill>
                <a:latin typeface="Calibri" panose="020F0502020204030204" pitchFamily="34" charset="0"/>
                <a:cs typeface="Calibri" panose="020F0502020204030204" pitchFamily="34" charset="0"/>
              </a:rPr>
              <a:t>Allow the VSC to become a teachable moment.</a:t>
            </a:r>
          </a:p>
          <a:p>
            <a:pPr>
              <a:lnSpc>
                <a:spcPct val="90000"/>
              </a:lnSpc>
              <a:spcBef>
                <a:spcPts val="1200"/>
              </a:spcBef>
              <a:buFontTx/>
              <a:buNone/>
            </a:pPr>
            <a:r>
              <a:rPr lang="en-US" altLang="en-US" sz="2000" b="1" dirty="0">
                <a:solidFill>
                  <a:srgbClr val="002060"/>
                </a:solidFill>
                <a:latin typeface="Calibri" panose="020F0502020204030204" pitchFamily="34" charset="0"/>
                <a:cs typeface="Calibri" panose="020F0502020204030204" pitchFamily="34" charset="0"/>
              </a:rPr>
              <a:t>Do not rush through VSCs to get the numbers.</a:t>
            </a:r>
          </a:p>
        </p:txBody>
      </p:sp>
      <p:sp>
        <p:nvSpPr>
          <p:cNvPr id="8" name="Rectangle 2"/>
          <p:cNvSpPr txBox="1">
            <a:spLocks noChangeArrowheads="1"/>
          </p:cNvSpPr>
          <p:nvPr/>
        </p:nvSpPr>
        <p:spPr>
          <a:xfrm>
            <a:off x="762000" y="228600"/>
            <a:ext cx="7772400" cy="533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US" altLang="en-US" sz="4000" b="1" dirty="0">
                <a:solidFill>
                  <a:srgbClr val="FF0000"/>
                </a:solidFill>
                <a:latin typeface="Calibri" panose="020F0502020204030204" pitchFamily="34" charset="0"/>
                <a:cs typeface="Calibri" panose="020F0502020204030204" pitchFamily="34" charset="0"/>
              </a:rPr>
              <a:t>“A VSC is not about the boat”</a:t>
            </a:r>
            <a:endParaRPr lang="en-US" alt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10862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9"/>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Calibri"/>
              <a:buNone/>
            </a:pPr>
            <a:r>
              <a:rPr lang="en-US" sz="4000" dirty="0"/>
              <a:t>New Decal - I Want a VSC QR code</a:t>
            </a:r>
            <a:endParaRPr sz="4000" dirty="0"/>
          </a:p>
        </p:txBody>
      </p:sp>
      <p:sp>
        <p:nvSpPr>
          <p:cNvPr id="129" name="Google Shape;129;p6"/>
          <p:cNvSpPr txBox="1">
            <a:spLocks noGrp="1"/>
          </p:cNvSpPr>
          <p:nvPr>
            <p:ph type="body" idx="1"/>
          </p:nvPr>
        </p:nvSpPr>
        <p:spPr>
          <a:xfrm>
            <a:off x="591672" y="1255957"/>
            <a:ext cx="7368988" cy="1902880"/>
          </a:xfrm>
          <a:prstGeom prst="rect">
            <a:avLst/>
          </a:prstGeom>
          <a:noFill/>
          <a:ln>
            <a:noFill/>
          </a:ln>
        </p:spPr>
        <p:txBody>
          <a:bodyPr spcFirstLastPara="1" wrap="square" lIns="91425" tIns="45700" rIns="91425" bIns="45700" anchor="t" anchorCtr="0">
            <a:noAutofit/>
          </a:bodyPr>
          <a:lstStyle/>
          <a:p>
            <a:pPr marL="0" indent="0">
              <a:spcBef>
                <a:spcPts val="1200"/>
              </a:spcBef>
              <a:buClr>
                <a:srgbClr val="002060"/>
              </a:buClr>
              <a:buSzPct val="100000"/>
              <a:buNone/>
            </a:pPr>
            <a:r>
              <a:rPr lang="en-US" sz="2000" b="1" dirty="0">
                <a:solidFill>
                  <a:srgbClr val="002060"/>
                </a:solidFill>
              </a:rPr>
              <a:t>2024 VSC decals include a QR code</a:t>
            </a:r>
            <a:r>
              <a:rPr lang="en-US" sz="2400" b="1" dirty="0">
                <a:solidFill>
                  <a:srgbClr val="002060"/>
                </a:solidFill>
              </a:rPr>
              <a:t> </a:t>
            </a:r>
            <a:r>
              <a:rPr lang="en-US" sz="2000" b="1" dirty="0">
                <a:solidFill>
                  <a:srgbClr val="002060"/>
                </a:solidFill>
              </a:rPr>
              <a:t>that:</a:t>
            </a:r>
          </a:p>
          <a:p>
            <a:pPr marL="1257300" lvl="2">
              <a:spcBef>
                <a:spcPts val="1200"/>
              </a:spcBef>
              <a:buClr>
                <a:srgbClr val="002060"/>
              </a:buClr>
              <a:buSzPct val="100000"/>
            </a:pPr>
            <a:r>
              <a:rPr lang="en-US" sz="2000" b="1" dirty="0">
                <a:solidFill>
                  <a:srgbClr val="002060"/>
                </a:solidFill>
              </a:rPr>
              <a:t>Provides direct access to the “I Want a VSC” website.</a:t>
            </a:r>
          </a:p>
          <a:p>
            <a:pPr marL="1257300" lvl="2">
              <a:spcBef>
                <a:spcPts val="1200"/>
              </a:spcBef>
              <a:buClr>
                <a:srgbClr val="002060"/>
              </a:buClr>
              <a:buSzPct val="100000"/>
            </a:pPr>
            <a:r>
              <a:rPr lang="en-US" sz="2000" b="1" dirty="0">
                <a:solidFill>
                  <a:srgbClr val="002060"/>
                </a:solidFill>
              </a:rPr>
              <a:t>Drives boaters to request new or renewal VSC.</a:t>
            </a: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8" name="Content Placeholder 10">
            <a:extLst>
              <a:ext uri="{FF2B5EF4-FFF2-40B4-BE49-F238E27FC236}">
                <a16:creationId xmlns:a16="http://schemas.microsoft.com/office/drawing/2014/main" id="{C1133E2D-EA05-472F-8187-8FB2BA8B8944}"/>
              </a:ext>
            </a:extLst>
          </p:cNvPr>
          <p:cNvPicPr>
            <a:picLocks noChangeAspect="1"/>
          </p:cNvPicPr>
          <p:nvPr/>
        </p:nvPicPr>
        <p:blipFill>
          <a:blip r:embed="rId3"/>
          <a:stretch>
            <a:fillRect/>
          </a:stretch>
        </p:blipFill>
        <p:spPr>
          <a:xfrm>
            <a:off x="3079496" y="3158837"/>
            <a:ext cx="2596910" cy="2692998"/>
          </a:xfrm>
          <a:prstGeom prst="rect">
            <a:avLst/>
          </a:prstGeom>
          <a:noFill/>
          <a:ln>
            <a:noFill/>
          </a:ln>
        </p:spPr>
      </p:pic>
    </p:spTree>
    <p:extLst>
      <p:ext uri="{BB962C8B-B14F-4D97-AF65-F5344CB8AC3E}">
        <p14:creationId xmlns:p14="http://schemas.microsoft.com/office/powerpoint/2010/main" val="4220552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9"/>
            <a:ext cx="8229600" cy="77692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Calibri"/>
              <a:buNone/>
            </a:pPr>
            <a:r>
              <a:rPr lang="en-US" sz="4000" dirty="0"/>
              <a:t>VSC or UPV?</a:t>
            </a:r>
            <a:endParaRPr sz="4000" dirty="0"/>
          </a:p>
        </p:txBody>
      </p:sp>
      <p:sp>
        <p:nvSpPr>
          <p:cNvPr id="129" name="Google Shape;129;p6"/>
          <p:cNvSpPr txBox="1">
            <a:spLocks noGrp="1"/>
          </p:cNvSpPr>
          <p:nvPr>
            <p:ph type="body" idx="1"/>
          </p:nvPr>
        </p:nvSpPr>
        <p:spPr>
          <a:xfrm>
            <a:off x="508000" y="940071"/>
            <a:ext cx="8229600" cy="5252909"/>
          </a:xfrm>
          <a:prstGeom prst="rect">
            <a:avLst/>
          </a:prstGeom>
          <a:noFill/>
          <a:ln>
            <a:noFill/>
          </a:ln>
        </p:spPr>
        <p:txBody>
          <a:bodyPr spcFirstLastPara="1" wrap="square" lIns="91425" tIns="45700" rIns="91425" bIns="45700" anchor="t" anchorCtr="0">
            <a:normAutofit lnSpcReduction="10000"/>
          </a:bodyPr>
          <a:lstStyle/>
          <a:p>
            <a:pPr marL="342900">
              <a:spcBef>
                <a:spcPts val="510"/>
              </a:spcBef>
              <a:buClr>
                <a:srgbClr val="002060"/>
              </a:buClr>
              <a:buSzPct val="100000"/>
            </a:pPr>
            <a:r>
              <a:rPr lang="en-US" sz="2000" b="1" dirty="0">
                <a:solidFill>
                  <a:srgbClr val="FF0000"/>
                </a:solidFill>
              </a:rPr>
              <a:t>Vessel Safety Checks (VSC) are for </a:t>
            </a:r>
            <a:r>
              <a:rPr lang="en-US" sz="2000" b="1" u="sng" dirty="0">
                <a:solidFill>
                  <a:srgbClr val="FF0000"/>
                </a:solidFill>
              </a:rPr>
              <a:t>Recreational Vessels less than 65 feet long. </a:t>
            </a:r>
            <a:r>
              <a:rPr lang="en-US" sz="2000" b="1" dirty="0">
                <a:solidFill>
                  <a:srgbClr val="FF0000"/>
                </a:solidFill>
              </a:rPr>
              <a:t> Vessel Examiners must </a:t>
            </a:r>
            <a:r>
              <a:rPr lang="en-US" sz="2000" b="1" u="sng" dirty="0">
                <a:solidFill>
                  <a:srgbClr val="FF0000"/>
                </a:solidFill>
              </a:rPr>
              <a:t>NOT</a:t>
            </a:r>
            <a:r>
              <a:rPr lang="en-US" sz="2000" b="1" dirty="0">
                <a:solidFill>
                  <a:srgbClr val="FF0000"/>
                </a:solidFill>
              </a:rPr>
              <a:t> conduct a  VSC on a </a:t>
            </a:r>
            <a:r>
              <a:rPr lang="en-US" sz="2000" b="1" u="sng" dirty="0">
                <a:solidFill>
                  <a:srgbClr val="FF0000"/>
                </a:solidFill>
              </a:rPr>
              <a:t>Commercial Vessel or a vessel for hire</a:t>
            </a:r>
            <a:r>
              <a:rPr lang="en-US" sz="2000" b="1" dirty="0">
                <a:solidFill>
                  <a:srgbClr val="FF0000"/>
                </a:solidFill>
              </a:rPr>
              <a:t>. </a:t>
            </a:r>
          </a:p>
          <a:p>
            <a:pPr marL="342900" lvl="0">
              <a:spcBef>
                <a:spcPts val="510"/>
              </a:spcBef>
              <a:buClr>
                <a:srgbClr val="002060"/>
              </a:buClr>
              <a:buSzPct val="100000"/>
            </a:pPr>
            <a:r>
              <a:rPr lang="en-US" sz="2000" b="1" dirty="0">
                <a:solidFill>
                  <a:srgbClr val="002060"/>
                </a:solidFill>
              </a:rPr>
              <a:t>Uninspected Passenger Vessels (UPV) are a </a:t>
            </a:r>
            <a:r>
              <a:rPr lang="en-US" sz="2000" b="1" u="sng" dirty="0">
                <a:solidFill>
                  <a:srgbClr val="002060"/>
                </a:solidFill>
              </a:rPr>
              <a:t>commercial vessel </a:t>
            </a:r>
            <a:r>
              <a:rPr lang="en-US" sz="2000" b="1" dirty="0">
                <a:solidFill>
                  <a:srgbClr val="002060"/>
                </a:solidFill>
              </a:rPr>
              <a:t>that have different regulations than recreational pleasure vessels.</a:t>
            </a:r>
          </a:p>
          <a:p>
            <a:pPr marL="342900" lvl="0">
              <a:spcBef>
                <a:spcPts val="1200"/>
              </a:spcBef>
              <a:buClr>
                <a:srgbClr val="002060"/>
              </a:buClr>
              <a:buSzPct val="100000"/>
            </a:pPr>
            <a:r>
              <a:rPr lang="en-US" sz="2000" b="1" dirty="0">
                <a:solidFill>
                  <a:srgbClr val="002060"/>
                </a:solidFill>
              </a:rPr>
              <a:t>Visual clues a vessel is an UPV:</a:t>
            </a:r>
          </a:p>
          <a:p>
            <a:pPr marL="800100" lvl="1">
              <a:spcBef>
                <a:spcPts val="900"/>
              </a:spcBef>
              <a:buClr>
                <a:srgbClr val="002060"/>
              </a:buClr>
              <a:buSzPct val="100000"/>
              <a:buChar char="•"/>
            </a:pPr>
            <a:r>
              <a:rPr lang="en-US" sz="2000" b="1" dirty="0">
                <a:solidFill>
                  <a:srgbClr val="002060"/>
                </a:solidFill>
              </a:rPr>
              <a:t>Signs offering charter, guide service, fishing charter, or bed &amp; breakfast.</a:t>
            </a:r>
          </a:p>
          <a:p>
            <a:pPr marL="800100" lvl="1">
              <a:spcBef>
                <a:spcPts val="900"/>
              </a:spcBef>
              <a:buClr>
                <a:srgbClr val="002060"/>
              </a:buClr>
              <a:buSzPct val="100000"/>
              <a:buChar char="•"/>
            </a:pPr>
            <a:r>
              <a:rPr lang="en-US" sz="2000" b="1" dirty="0">
                <a:solidFill>
                  <a:srgbClr val="002060"/>
                </a:solidFill>
              </a:rPr>
              <a:t>Excessive amounts of fishing equipment.</a:t>
            </a:r>
          </a:p>
          <a:p>
            <a:pPr marL="342900">
              <a:spcBef>
                <a:spcPts val="900"/>
              </a:spcBef>
              <a:buClr>
                <a:srgbClr val="002060"/>
              </a:buClr>
              <a:buSzPct val="100000"/>
            </a:pPr>
            <a:r>
              <a:rPr lang="en-US" sz="2000" b="1" dirty="0">
                <a:solidFill>
                  <a:srgbClr val="002060"/>
                </a:solidFill>
              </a:rPr>
              <a:t>Questions a VE can ask a boater:</a:t>
            </a:r>
          </a:p>
          <a:p>
            <a:pPr marL="800100" lvl="1">
              <a:spcBef>
                <a:spcPts val="900"/>
              </a:spcBef>
              <a:buClr>
                <a:srgbClr val="002060"/>
              </a:buClr>
              <a:buSzPct val="100000"/>
              <a:buChar char="•"/>
            </a:pPr>
            <a:r>
              <a:rPr lang="en-US" sz="2000" b="1" dirty="0">
                <a:solidFill>
                  <a:srgbClr val="002060"/>
                </a:solidFill>
              </a:rPr>
              <a:t>Do you ever require contributions from your passengers?</a:t>
            </a:r>
          </a:p>
          <a:p>
            <a:pPr marL="800100" lvl="1">
              <a:spcBef>
                <a:spcPts val="900"/>
              </a:spcBef>
              <a:buClr>
                <a:srgbClr val="002060"/>
              </a:buClr>
              <a:buSzPct val="100000"/>
              <a:buChar char="•"/>
            </a:pPr>
            <a:r>
              <a:rPr lang="en-US" sz="2000" b="1" dirty="0">
                <a:solidFill>
                  <a:srgbClr val="002060"/>
                </a:solidFill>
              </a:rPr>
              <a:t>Do you ever have people use your boat as a B&amp;B?</a:t>
            </a:r>
          </a:p>
          <a:p>
            <a:pPr marL="342900">
              <a:spcBef>
                <a:spcPts val="1200"/>
              </a:spcBef>
              <a:buClr>
                <a:srgbClr val="002060"/>
              </a:buClr>
              <a:buSzPct val="100000"/>
            </a:pPr>
            <a:r>
              <a:rPr lang="en-US" sz="2000" b="1" dirty="0">
                <a:solidFill>
                  <a:srgbClr val="002060"/>
                </a:solidFill>
              </a:rPr>
              <a:t>UPVs can be a sailboat, motorboat, or PWC.</a:t>
            </a:r>
          </a:p>
          <a:p>
            <a:pPr marL="342900">
              <a:spcBef>
                <a:spcPts val="1200"/>
              </a:spcBef>
              <a:buClr>
                <a:srgbClr val="002060"/>
              </a:buClr>
              <a:buSzPct val="100000"/>
            </a:pPr>
            <a:r>
              <a:rPr lang="en-US" sz="2000" b="1" dirty="0">
                <a:solidFill>
                  <a:srgbClr val="002060"/>
                </a:solidFill>
              </a:rPr>
              <a:t>An UPV safety examination cannot be given by a Vessel Examiner.</a:t>
            </a:r>
            <a:endParaRPr sz="1800" dirty="0"/>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2" name="Picture 1">
            <a:extLst>
              <a:ext uri="{FF2B5EF4-FFF2-40B4-BE49-F238E27FC236}">
                <a16:creationId xmlns:a16="http://schemas.microsoft.com/office/drawing/2014/main" id="{95765916-4224-4AE7-819D-95585002F875}"/>
              </a:ext>
            </a:extLst>
          </p:cNvPr>
          <p:cNvPicPr>
            <a:picLocks noChangeAspect="1"/>
          </p:cNvPicPr>
          <p:nvPr/>
        </p:nvPicPr>
        <p:blipFill>
          <a:blip r:embed="rId3"/>
          <a:stretch>
            <a:fillRect/>
          </a:stretch>
        </p:blipFill>
        <p:spPr>
          <a:xfrm>
            <a:off x="7552285" y="3510121"/>
            <a:ext cx="1109297" cy="1223373"/>
          </a:xfrm>
          <a:prstGeom prst="rect">
            <a:avLst/>
          </a:prstGeom>
        </p:spPr>
      </p:pic>
      <p:sp>
        <p:nvSpPr>
          <p:cNvPr id="8" name="TextBox 7">
            <a:extLst>
              <a:ext uri="{FF2B5EF4-FFF2-40B4-BE49-F238E27FC236}">
                <a16:creationId xmlns:a16="http://schemas.microsoft.com/office/drawing/2014/main" id="{10989CBA-5973-42A3-B025-32681CE52651}"/>
              </a:ext>
            </a:extLst>
          </p:cNvPr>
          <p:cNvSpPr txBox="1"/>
          <p:nvPr/>
        </p:nvSpPr>
        <p:spPr>
          <a:xfrm>
            <a:off x="7559787" y="4740686"/>
            <a:ext cx="1101795" cy="307777"/>
          </a:xfrm>
          <a:prstGeom prst="rect">
            <a:avLst/>
          </a:prstGeom>
          <a:noFill/>
        </p:spPr>
        <p:txBody>
          <a:bodyPr wrap="square" rtlCol="0">
            <a:spAutoFit/>
          </a:bodyPr>
          <a:lstStyle/>
          <a:p>
            <a:pPr algn="ctr"/>
            <a:r>
              <a:rPr lang="en-US" dirty="0"/>
              <a:t>UPV Decal</a:t>
            </a:r>
          </a:p>
        </p:txBody>
      </p:sp>
    </p:spTree>
    <p:extLst>
      <p:ext uri="{BB962C8B-B14F-4D97-AF65-F5344CB8AC3E}">
        <p14:creationId xmlns:p14="http://schemas.microsoft.com/office/powerpoint/2010/main" val="110429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9"/>
            <a:ext cx="8229600" cy="776921"/>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FF0000"/>
              </a:buClr>
              <a:buSzPts val="4400"/>
              <a:buFont typeface="Calibri"/>
              <a:buNone/>
            </a:pPr>
            <a:r>
              <a:rPr lang="en-US" sz="4000" dirty="0"/>
              <a:t>MMSI </a:t>
            </a:r>
            <a:r>
              <a:rPr lang="en-US" sz="3600" dirty="0"/>
              <a:t>– Critical Discussion Topic</a:t>
            </a:r>
            <a:endParaRPr sz="3600" dirty="0"/>
          </a:p>
        </p:txBody>
      </p:sp>
      <p:sp>
        <p:nvSpPr>
          <p:cNvPr id="129" name="Google Shape;129;p6"/>
          <p:cNvSpPr txBox="1">
            <a:spLocks noGrp="1"/>
          </p:cNvSpPr>
          <p:nvPr>
            <p:ph type="body" idx="1"/>
          </p:nvPr>
        </p:nvSpPr>
        <p:spPr>
          <a:xfrm>
            <a:off x="615876" y="963633"/>
            <a:ext cx="7912248" cy="4943731"/>
          </a:xfrm>
          <a:prstGeom prst="rect">
            <a:avLst/>
          </a:prstGeom>
          <a:noFill/>
          <a:ln>
            <a:noFill/>
          </a:ln>
        </p:spPr>
        <p:txBody>
          <a:bodyPr spcFirstLastPara="1" wrap="square" lIns="91425" tIns="45700" rIns="91425" bIns="45700" anchor="t" anchorCtr="0">
            <a:noAutofit/>
          </a:bodyPr>
          <a:lstStyle/>
          <a:p>
            <a:pPr marL="342900">
              <a:spcBef>
                <a:spcPts val="510"/>
              </a:spcBef>
              <a:buClr>
                <a:srgbClr val="002060"/>
              </a:buClr>
              <a:buSzPct val="100000"/>
            </a:pPr>
            <a:r>
              <a:rPr lang="en-US" sz="2000" b="1" dirty="0">
                <a:solidFill>
                  <a:srgbClr val="FF0000"/>
                </a:solidFill>
              </a:rPr>
              <a:t>DSC distress calls with out-of-date MMSI registrations make a resolution of distress situations much more difficult.</a:t>
            </a:r>
          </a:p>
          <a:p>
            <a:pPr marL="342900" lvl="0">
              <a:spcBef>
                <a:spcPts val="510"/>
              </a:spcBef>
              <a:buClr>
                <a:srgbClr val="002060"/>
              </a:buClr>
              <a:buSzPct val="100000"/>
            </a:pPr>
            <a:r>
              <a:rPr lang="en-US" sz="2000" b="1" dirty="0">
                <a:solidFill>
                  <a:srgbClr val="002060"/>
                </a:solidFill>
              </a:rPr>
              <a:t>Maritime Mobile Service Identity (MMSI) is used by maritime Digital Selective Calling (DSC) to uniquely identify a ship’s radio station.</a:t>
            </a:r>
          </a:p>
          <a:p>
            <a:pPr marL="342900" lvl="0">
              <a:spcBef>
                <a:spcPts val="1200"/>
              </a:spcBef>
              <a:buClr>
                <a:srgbClr val="002060"/>
              </a:buClr>
              <a:buSzPct val="100000"/>
            </a:pPr>
            <a:r>
              <a:rPr lang="en-US" sz="2000" b="1" dirty="0">
                <a:solidFill>
                  <a:srgbClr val="002060"/>
                </a:solidFill>
              </a:rPr>
              <a:t>It is required to </a:t>
            </a:r>
            <a:r>
              <a:rPr lang="en-US" sz="2000" b="1" u="sng" dirty="0">
                <a:solidFill>
                  <a:srgbClr val="002060"/>
                </a:solidFill>
              </a:rPr>
              <a:t>keep the MMSI registration current</a:t>
            </a:r>
            <a:r>
              <a:rPr lang="en-US" sz="2000" b="1" dirty="0">
                <a:solidFill>
                  <a:srgbClr val="002060"/>
                </a:solidFill>
              </a:rPr>
              <a:t>:</a:t>
            </a:r>
          </a:p>
          <a:p>
            <a:pPr marL="800100" lvl="1">
              <a:spcBef>
                <a:spcPts val="1200"/>
              </a:spcBef>
              <a:buClr>
                <a:srgbClr val="002060"/>
              </a:buClr>
              <a:buSzPct val="100000"/>
              <a:buFont typeface="Arial"/>
              <a:buChar char="•"/>
            </a:pPr>
            <a:r>
              <a:rPr lang="en-US" sz="2000" b="1" dirty="0">
                <a:solidFill>
                  <a:srgbClr val="002060"/>
                </a:solidFill>
              </a:rPr>
              <a:t>Sell a vessel with radio - Transfer the MMSI registration to the new vessel owner at the time the vessel is sold. </a:t>
            </a:r>
          </a:p>
          <a:p>
            <a:pPr marL="800100" lvl="1">
              <a:spcBef>
                <a:spcPts val="1200"/>
              </a:spcBef>
              <a:buClr>
                <a:srgbClr val="002060"/>
              </a:buClr>
              <a:buSzPct val="100000"/>
              <a:buFont typeface="Arial"/>
              <a:buChar char="•"/>
            </a:pPr>
            <a:r>
              <a:rPr lang="en-US" sz="2000" b="1" dirty="0">
                <a:solidFill>
                  <a:srgbClr val="002060"/>
                </a:solidFill>
              </a:rPr>
              <a:t>Buy a used radio – Must contact the radio manufacturer to remove the original MMSI. Enter a new MMSI into the radio.</a:t>
            </a:r>
          </a:p>
          <a:p>
            <a:pPr marL="800100" lvl="1">
              <a:spcBef>
                <a:spcPts val="1200"/>
              </a:spcBef>
              <a:buClr>
                <a:srgbClr val="002060"/>
              </a:buClr>
              <a:buSzPct val="100000"/>
              <a:buChar char="•"/>
            </a:pPr>
            <a:r>
              <a:rPr lang="en-US" sz="2000" b="1" dirty="0">
                <a:solidFill>
                  <a:srgbClr val="002060"/>
                </a:solidFill>
              </a:rPr>
              <a:t>Update their MMSI registration whenever their contact or vessel information changes.</a:t>
            </a:r>
          </a:p>
          <a:p>
            <a:pPr marL="342900" lvl="0" indent="-180975" algn="l" rtl="0">
              <a:lnSpc>
                <a:spcPct val="100000"/>
              </a:lnSpc>
              <a:spcBef>
                <a:spcPts val="1200"/>
              </a:spcBef>
              <a:spcAft>
                <a:spcPts val="0"/>
              </a:spcAft>
              <a:buClr>
                <a:schemeClr val="dk1"/>
              </a:buClr>
              <a:buSzPct val="100000"/>
              <a:buNone/>
            </a:pPr>
            <a:r>
              <a:rPr lang="en-US" sz="2000" b="1" dirty="0">
                <a:solidFill>
                  <a:srgbClr val="002060"/>
                </a:solidFill>
              </a:rPr>
              <a:t>More MMSI info can be found at: </a:t>
            </a:r>
            <a:endParaRPr sz="2000" dirty="0"/>
          </a:p>
          <a:p>
            <a:pPr lvl="0" indent="0">
              <a:spcBef>
                <a:spcPts val="0"/>
              </a:spcBef>
              <a:buClr>
                <a:srgbClr val="002060"/>
              </a:buClr>
              <a:buSzPct val="100000"/>
              <a:buNone/>
            </a:pPr>
            <a:r>
              <a:rPr lang="en-US" sz="2000" b="1" dirty="0">
                <a:solidFill>
                  <a:srgbClr val="00B0F0"/>
                </a:solidFill>
                <a:hlinkClick r:id="rId3"/>
              </a:rPr>
              <a:t>https://www.navcen.uscg.gov/maritime-mobile-service-identity</a:t>
            </a:r>
            <a:r>
              <a:rPr lang="en-US" sz="2000" b="1" dirty="0">
                <a:solidFill>
                  <a:srgbClr val="00B0F0"/>
                </a:solidFill>
              </a:rPr>
              <a:t> </a:t>
            </a:r>
            <a:endParaRPr sz="2000" dirty="0"/>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extLst>
      <p:ext uri="{BB962C8B-B14F-4D97-AF65-F5344CB8AC3E}">
        <p14:creationId xmlns:p14="http://schemas.microsoft.com/office/powerpoint/2010/main" val="15702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6"/>
          <p:cNvSpPr txBox="1">
            <a:spLocks noGrp="1"/>
          </p:cNvSpPr>
          <p:nvPr>
            <p:ph type="title"/>
          </p:nvPr>
        </p:nvSpPr>
        <p:spPr>
          <a:xfrm>
            <a:off x="457200" y="274639"/>
            <a:ext cx="8229600" cy="776921"/>
          </a:xfrm>
          <a:prstGeom prst="rect">
            <a:avLst/>
          </a:prstGeom>
          <a:noFill/>
          <a:ln>
            <a:noFill/>
          </a:ln>
        </p:spPr>
        <p:txBody>
          <a:bodyPr spcFirstLastPara="1" wrap="square" lIns="91425" tIns="45700" rIns="91425" bIns="45700" anchor="ctr" anchorCtr="0">
            <a:normAutofit/>
          </a:bodyPr>
          <a:lstStyle/>
          <a:p>
            <a:pPr lvl="0"/>
            <a:r>
              <a:rPr lang="en-US" sz="4000" dirty="0"/>
              <a:t>EPIRB and PLB </a:t>
            </a:r>
            <a:r>
              <a:rPr lang="en-US" sz="3600" dirty="0"/>
              <a:t>– Critical Discussion Topic</a:t>
            </a:r>
            <a:endParaRPr sz="3600" dirty="0"/>
          </a:p>
        </p:txBody>
      </p:sp>
      <p:sp>
        <p:nvSpPr>
          <p:cNvPr id="129" name="Google Shape;129;p6"/>
          <p:cNvSpPr txBox="1">
            <a:spLocks noGrp="1"/>
          </p:cNvSpPr>
          <p:nvPr>
            <p:ph type="body" idx="1"/>
          </p:nvPr>
        </p:nvSpPr>
        <p:spPr>
          <a:xfrm>
            <a:off x="558800" y="876126"/>
            <a:ext cx="8128000" cy="4943731"/>
          </a:xfrm>
          <a:prstGeom prst="rect">
            <a:avLst/>
          </a:prstGeom>
          <a:noFill/>
          <a:ln>
            <a:noFill/>
          </a:ln>
        </p:spPr>
        <p:txBody>
          <a:bodyPr spcFirstLastPara="1" wrap="square" lIns="91425" tIns="45700" rIns="91425" bIns="45700" anchor="t" anchorCtr="0">
            <a:noAutofit/>
          </a:bodyPr>
          <a:lstStyle/>
          <a:p>
            <a:pPr marL="342900" lvl="0">
              <a:spcBef>
                <a:spcPts val="510"/>
              </a:spcBef>
              <a:buClr>
                <a:srgbClr val="002060"/>
              </a:buClr>
              <a:buSzPct val="100000"/>
            </a:pPr>
            <a:r>
              <a:rPr lang="en-US" sz="2000" b="1" dirty="0">
                <a:solidFill>
                  <a:srgbClr val="FF0000"/>
                </a:solidFill>
              </a:rPr>
              <a:t>Out-of-date (missing) EPIRB or PLB registrations make a resolution of distress situations much more difficult </a:t>
            </a:r>
          </a:p>
          <a:p>
            <a:pPr marL="342900" lvl="0">
              <a:spcBef>
                <a:spcPts val="510"/>
              </a:spcBef>
              <a:buClr>
                <a:srgbClr val="002060"/>
              </a:buClr>
              <a:buSzPct val="100000"/>
            </a:pPr>
            <a:r>
              <a:rPr lang="en-US" sz="2000" b="1" dirty="0">
                <a:solidFill>
                  <a:srgbClr val="002060"/>
                </a:solidFill>
              </a:rPr>
              <a:t>Emergency Position Indicating Radio Beacon (EPIRB) and Personal Locator Beacon (PLB) are used to transmit a distress call, on the 406MHz frequency, through the international COSPAS-SARSAT system.</a:t>
            </a:r>
          </a:p>
          <a:p>
            <a:pPr marL="342900" lvl="0">
              <a:spcBef>
                <a:spcPts val="510"/>
              </a:spcBef>
              <a:buClr>
                <a:srgbClr val="002060"/>
              </a:buClr>
              <a:buSzPct val="100000"/>
            </a:pPr>
            <a:r>
              <a:rPr lang="en-US" sz="2000" b="1" dirty="0">
                <a:solidFill>
                  <a:srgbClr val="002060"/>
                </a:solidFill>
              </a:rPr>
              <a:t>It is free to register EPIRB and PLB</a:t>
            </a:r>
            <a:r>
              <a:rPr lang="en-US" sz="2000" dirty="0">
                <a:solidFill>
                  <a:srgbClr val="002060"/>
                </a:solidFill>
              </a:rPr>
              <a:t> </a:t>
            </a:r>
            <a:r>
              <a:rPr lang="en-US" sz="2000" b="1" dirty="0">
                <a:solidFill>
                  <a:srgbClr val="002060"/>
                </a:solidFill>
              </a:rPr>
              <a:t>in the NOAA Beacon Registration Database. </a:t>
            </a:r>
            <a:r>
              <a:rPr lang="en-US" sz="2000" dirty="0">
                <a:solidFill>
                  <a:srgbClr val="002060"/>
                </a:solidFill>
                <a:hlinkClick r:id="rId3"/>
              </a:rPr>
              <a:t>https://beaconregistration.noaa.gov/RGDB/index</a:t>
            </a:r>
            <a:endParaRPr sz="2000" dirty="0">
              <a:solidFill>
                <a:srgbClr val="002060"/>
              </a:solidFill>
            </a:endParaRPr>
          </a:p>
          <a:p>
            <a:pPr marL="342900" lvl="0">
              <a:spcBef>
                <a:spcPts val="800"/>
              </a:spcBef>
              <a:buClr>
                <a:srgbClr val="002060"/>
              </a:buClr>
              <a:buSzPct val="100000"/>
            </a:pPr>
            <a:r>
              <a:rPr lang="en-US" sz="2000" b="1" dirty="0">
                <a:solidFill>
                  <a:srgbClr val="002060"/>
                </a:solidFill>
              </a:rPr>
              <a:t>It is required to </a:t>
            </a:r>
            <a:r>
              <a:rPr lang="en-US" sz="2000" b="1" u="sng" dirty="0">
                <a:solidFill>
                  <a:srgbClr val="002060"/>
                </a:solidFill>
              </a:rPr>
              <a:t>keep the EPIRB and PLB registration current with NOAA</a:t>
            </a:r>
            <a:r>
              <a:rPr lang="en-US" sz="2000" b="1" dirty="0">
                <a:solidFill>
                  <a:srgbClr val="002060"/>
                </a:solidFill>
              </a:rPr>
              <a:t>:</a:t>
            </a:r>
          </a:p>
          <a:p>
            <a:pPr marL="800100" lvl="1">
              <a:spcBef>
                <a:spcPts val="800"/>
              </a:spcBef>
              <a:buClr>
                <a:srgbClr val="002060"/>
              </a:buClr>
              <a:buSzPct val="100000"/>
              <a:buFont typeface="Arial"/>
              <a:buChar char="•"/>
            </a:pPr>
            <a:r>
              <a:rPr lang="en-US" sz="2000" b="1" dirty="0">
                <a:solidFill>
                  <a:srgbClr val="002060"/>
                </a:solidFill>
              </a:rPr>
              <a:t>Sell/transfer a EPIRB or PLB - Log in to their registration and change the status of it to “Sold/Transferred.”</a:t>
            </a:r>
          </a:p>
          <a:p>
            <a:pPr marL="800100" lvl="1">
              <a:spcBef>
                <a:spcPts val="800"/>
              </a:spcBef>
              <a:buClr>
                <a:srgbClr val="002060"/>
              </a:buClr>
              <a:buSzPct val="100000"/>
              <a:buChar char="•"/>
            </a:pPr>
            <a:r>
              <a:rPr lang="en-US" sz="2000" b="1" dirty="0">
                <a:solidFill>
                  <a:srgbClr val="002060"/>
                </a:solidFill>
              </a:rPr>
              <a:t>Buy a used EPIRB or PLB – Need to register it as though it is new. Double-check the ID and if correct. Then register it and submit.</a:t>
            </a:r>
          </a:p>
          <a:p>
            <a:pPr marL="800100" lvl="1">
              <a:spcBef>
                <a:spcPts val="800"/>
              </a:spcBef>
              <a:buClr>
                <a:srgbClr val="002060"/>
              </a:buClr>
              <a:buSzPct val="100000"/>
              <a:buFont typeface="Arial"/>
              <a:buChar char="•"/>
            </a:pPr>
            <a:r>
              <a:rPr lang="en-US" sz="2000" b="1" dirty="0">
                <a:solidFill>
                  <a:srgbClr val="002060"/>
                </a:solidFill>
              </a:rPr>
              <a:t>Update the registration whenever their contact or vessel information changes. NOAA will request a renewal every 2 years.</a:t>
            </a:r>
            <a:endParaRPr lang="en-US" sz="2000" dirty="0"/>
          </a:p>
          <a:p>
            <a:pPr marL="800100" lvl="1">
              <a:spcBef>
                <a:spcPts val="1200"/>
              </a:spcBef>
              <a:buClr>
                <a:srgbClr val="002060"/>
              </a:buClr>
              <a:buSzPct val="100000"/>
              <a:buChar char="•"/>
            </a:pPr>
            <a:endParaRPr lang="en-US" sz="2000" b="1" dirty="0">
              <a:solidFill>
                <a:srgbClr val="002060"/>
              </a:solidFill>
            </a:endParaRPr>
          </a:p>
        </p:txBody>
      </p:sp>
      <p:sp>
        <p:nvSpPr>
          <p:cNvPr id="130" name="Google Shape;130;p6"/>
          <p:cNvSpPr txBox="1">
            <a:spLocks noGrp="1"/>
          </p:cNvSpPr>
          <p:nvPr>
            <p:ph type="sldNum" idx="12"/>
          </p:nvPr>
        </p:nvSpPr>
        <p:spPr>
          <a:xfrm>
            <a:off x="6553200" y="6356351"/>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spTree>
    <p:extLst>
      <p:ext uri="{BB962C8B-B14F-4D97-AF65-F5344CB8AC3E}">
        <p14:creationId xmlns:p14="http://schemas.microsoft.com/office/powerpoint/2010/main" val="3754485641"/>
      </p:ext>
    </p:extLst>
  </p:cSld>
  <p:clrMapOvr>
    <a:masterClrMapping/>
  </p:clrMapOvr>
</p:sld>
</file>

<file path=ppt/theme/theme1.xml><?xml version="1.0" encoding="utf-8"?>
<a:theme xmlns:a="http://schemas.openxmlformats.org/drawingml/2006/main" name="AUX RBS Presentation 4x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7473</TotalTime>
  <Words>5674</Words>
  <Application>Microsoft Office PowerPoint</Application>
  <PresentationFormat>On-screen Show (4:3)</PresentationFormat>
  <Paragraphs>564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vt:lpstr>
      <vt:lpstr>Calibri</vt:lpstr>
      <vt:lpstr>Helvetica Neue</vt:lpstr>
      <vt:lpstr>AUX RBS Presentation 4x3</vt:lpstr>
      <vt:lpstr>2024 VESSEL EXAMINER WORKSHOP for both USCG Auxiliary and US Power Squadrons  </vt:lpstr>
      <vt:lpstr>PowerPoint Presentation</vt:lpstr>
      <vt:lpstr>Welcome to the 2024 VE Workshop</vt:lpstr>
      <vt:lpstr>PowerPoint Presentation</vt:lpstr>
      <vt:lpstr>PowerPoint Presentation</vt:lpstr>
      <vt:lpstr>New Decal - I Want a VSC QR code</vt:lpstr>
      <vt:lpstr>VSC or UPV?</vt:lpstr>
      <vt:lpstr>MMSI – Critical Discussion Topic</vt:lpstr>
      <vt:lpstr>EPIRB and PLB – Critical Discussion Topic</vt:lpstr>
      <vt:lpstr>EPIRB and PLB cont’d</vt:lpstr>
      <vt:lpstr>EPIRB and PLB cont’d</vt:lpstr>
      <vt:lpstr>PowerPoint Presentation</vt:lpstr>
      <vt:lpstr>Paddlecraft:  Vessels Subject to Federal and State Law</vt:lpstr>
      <vt:lpstr>PowerPoint Presentation</vt:lpstr>
      <vt:lpstr>PowerPoint Presentation</vt:lpstr>
      <vt:lpstr>PowerPoint Presentation</vt:lpstr>
      <vt:lpstr>PowerPoint Presentation</vt:lpstr>
      <vt:lpstr>PowerPoint Presentation</vt:lpstr>
      <vt:lpstr>Approved Vessel Examiner Uniforms USPS/America’s Boating Club</vt:lpstr>
      <vt:lpstr>Additional Resources</vt:lpstr>
      <vt:lpstr>PowerPoint Presentation</vt:lpstr>
      <vt:lpstr>Conclusion USPS/America’s Boating Club</vt:lpstr>
      <vt:lpstr>PowerPoint Presentation</vt:lpstr>
      <vt:lpstr>Approved Vessel Examiner Uniforms USCG Auxiliary</vt:lpstr>
      <vt:lpstr>PowerPoint Presentation</vt:lpstr>
      <vt:lpstr>PowerPoint Presentation</vt:lpstr>
      <vt:lpstr>PowerPoint Presentation</vt:lpstr>
      <vt:lpstr>Additional Resources</vt:lpstr>
      <vt:lpstr>PowerPoint Presentation</vt:lpstr>
      <vt:lpstr>Conclusion USCG Auxiliary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COAST GUARD AUXILIARY 2022 VESSEL EXAMINER WORKSHOP</dc:title>
  <dc:creator>Joe</dc:creator>
  <cp:lastModifiedBy>T Ferree</cp:lastModifiedBy>
  <cp:revision>351</cp:revision>
  <cp:lastPrinted>2023-11-14T00:39:49Z</cp:lastPrinted>
  <dcterms:created xsi:type="dcterms:W3CDTF">2017-03-29T01:39:04Z</dcterms:created>
  <dcterms:modified xsi:type="dcterms:W3CDTF">2024-02-02T05:01:25Z</dcterms:modified>
</cp:coreProperties>
</file>